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1016" r:id="rId5"/>
    <p:sldId id="3751" r:id="rId6"/>
    <p:sldId id="3190" r:id="rId7"/>
    <p:sldId id="3852" r:id="rId8"/>
    <p:sldId id="3077" r:id="rId9"/>
    <p:sldId id="3845" r:id="rId10"/>
    <p:sldId id="3849" r:id="rId11"/>
    <p:sldId id="3814" r:id="rId12"/>
    <p:sldId id="3815" r:id="rId13"/>
    <p:sldId id="3818" r:id="rId14"/>
    <p:sldId id="3819" r:id="rId15"/>
    <p:sldId id="3822" r:id="rId16"/>
    <p:sldId id="3846" r:id="rId17"/>
    <p:sldId id="3847" r:id="rId18"/>
    <p:sldId id="3823" r:id="rId19"/>
    <p:sldId id="3826" r:id="rId20"/>
    <p:sldId id="3848" r:id="rId21"/>
    <p:sldId id="3853" r:id="rId22"/>
    <p:sldId id="3832" r:id="rId23"/>
    <p:sldId id="3829" r:id="rId24"/>
    <p:sldId id="3850" r:id="rId25"/>
    <p:sldId id="3830" r:id="rId26"/>
    <p:sldId id="3842" r:id="rId27"/>
    <p:sldId id="3851" r:id="rId28"/>
    <p:sldId id="3831" r:id="rId29"/>
    <p:sldId id="3854" r:id="rId30"/>
    <p:sldId id="3834" r:id="rId31"/>
    <p:sldId id="3844" r:id="rId32"/>
    <p:sldId id="3855" r:id="rId33"/>
    <p:sldId id="3843" r:id="rId34"/>
    <p:sldId id="3835" r:id="rId35"/>
    <p:sldId id="3836" r:id="rId36"/>
    <p:sldId id="3837" r:id="rId37"/>
    <p:sldId id="3838" r:id="rId38"/>
    <p:sldId id="3840" r:id="rId39"/>
    <p:sldId id="3841" r:id="rId40"/>
    <p:sldId id="3856" r:id="rId41"/>
    <p:sldId id="1963" r:id="rId42"/>
    <p:sldId id="1805" r:id="rId43"/>
    <p:sldId id="544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8BE8D5-E994-1AFA-35E5-0B96CF90796B}" name="Maurizio Pisacane" initials="MP" userId="S::maurizio.pisacane@formatresearch.com::67ad5ac2-aa41-4639-a1e2-5e5f11b4de7c" providerId="AD"/>
  <p188:author id="{91C263E6-2C6B-DF1C-4A60-8A10080ADA85}" name="Emanuela Miccoli" initials="EM" userId="S::emanuela.miccoli@formatresearch.com::83491f27-16db-43b6-bdb7-b11d061e78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A67"/>
    <a:srgbClr val="ED7D31"/>
    <a:srgbClr val="D9D9D9"/>
    <a:srgbClr val="F0F0F0"/>
    <a:srgbClr val="2F5597"/>
    <a:srgbClr val="C00000"/>
    <a:srgbClr val="548235"/>
    <a:srgbClr val="FFCC66"/>
    <a:srgbClr val="C3E1B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B410B-C05A-4BD8-A6E4-3EC868B5225D}" v="20" dt="2025-04-14T10:45:56.23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Desk%20Flav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Desk%20Flav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BERGAMO%20GROSSIS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BERGAMO%20DETTAGLIAN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BERGAMO%20GROSSIS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%20BERGAMO%20DETTAGLIAN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ormatsrl365.sharepoint.com/docprog/24189KSH-001/Documenti/Cantiere/2024-189ksh%20Appogg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36125534163489E-2"/>
          <c:y val="0.14085935296596877"/>
          <c:w val="0.97472774893167302"/>
          <c:h val="0.785357176432809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D7D3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Fatturato!$F$2:$F$13</c:f>
              <c:numCache>
                <c:formatCode>0.0</c:formatCode>
                <c:ptCount val="12"/>
                <c:pt idx="0">
                  <c:v>18.095238095238095</c:v>
                </c:pt>
                <c:pt idx="1">
                  <c:v>16.19047619047619</c:v>
                </c:pt>
                <c:pt idx="2">
                  <c:v>9.5238095238095237</c:v>
                </c:pt>
                <c:pt idx="3">
                  <c:v>13.333333333333334</c:v>
                </c:pt>
                <c:pt idx="4">
                  <c:v>1.9047619047619047</c:v>
                </c:pt>
                <c:pt idx="5">
                  <c:v>0.95238095238095233</c:v>
                </c:pt>
                <c:pt idx="6">
                  <c:v>0</c:v>
                </c:pt>
                <c:pt idx="7">
                  <c:v>0.95238095238095233</c:v>
                </c:pt>
                <c:pt idx="8">
                  <c:v>0</c:v>
                </c:pt>
                <c:pt idx="9">
                  <c:v>0</c:v>
                </c:pt>
                <c:pt idx="10">
                  <c:v>0.95238095238095233</c:v>
                </c:pt>
                <c:pt idx="11">
                  <c:v>38.095238095238095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9-4EF4-85F2-61F625D99A47}"/>
            </c:ext>
          </c:extLst>
        </c:ser>
        <c:ser>
          <c:idx val="1"/>
          <c:order val="1"/>
          <c:spPr>
            <a:solidFill>
              <a:srgbClr val="203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03864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Fatturato!$G$2:$G$13</c:f>
              <c:numCache>
                <c:formatCode>0.0</c:formatCode>
                <c:ptCount val="12"/>
                <c:pt idx="0">
                  <c:v>11.956521739130435</c:v>
                </c:pt>
                <c:pt idx="1">
                  <c:v>3.2608695652173911</c:v>
                </c:pt>
                <c:pt idx="2">
                  <c:v>2.1739130434782608</c:v>
                </c:pt>
                <c:pt idx="3">
                  <c:v>2.1739130434782608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80.434782608695656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9-4EF4-85F2-61F625D99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77034687"/>
        <c:axId val="1677033727"/>
      </c:barChart>
      <c:catAx>
        <c:axId val="16770346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677033727"/>
        <c:crosses val="autoZero"/>
        <c:auto val="1"/>
        <c:lblAlgn val="ctr"/>
        <c:lblOffset val="100"/>
        <c:noMultiLvlLbl val="0"/>
      </c:catAx>
      <c:valAx>
        <c:axId val="16770337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703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D7D3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'Natura giuridica'!$F$2:$F$4</c:f>
              <c:numCache>
                <c:formatCode>0.0</c:formatCode>
                <c:ptCount val="3"/>
                <c:pt idx="0">
                  <c:v>20.952380952380953</c:v>
                </c:pt>
                <c:pt idx="1">
                  <c:v>65.714285714285708</c:v>
                </c:pt>
                <c:pt idx="2">
                  <c:v>13.333333333333334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9-4E97-A5F1-27266F35A249}"/>
            </c:ext>
          </c:extLst>
        </c:ser>
        <c:ser>
          <c:idx val="1"/>
          <c:order val="1"/>
          <c:spPr>
            <a:solidFill>
              <a:srgbClr val="203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03864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'Natura giuridica'!$G$2:$G$4</c:f>
              <c:numCache>
                <c:formatCode>0.0</c:formatCode>
                <c:ptCount val="3"/>
                <c:pt idx="0">
                  <c:v>38.043478260869563</c:v>
                </c:pt>
                <c:pt idx="1">
                  <c:v>23.913043478260871</c:v>
                </c:pt>
                <c:pt idx="2">
                  <c:v>38.043478260869563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9-4E97-A5F1-27266F35A2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81946527"/>
        <c:axId val="1681944127"/>
      </c:barChart>
      <c:catAx>
        <c:axId val="1681946527"/>
        <c:scaling>
          <c:orientation val="minMax"/>
        </c:scaling>
        <c:delete val="1"/>
        <c:axPos val="b"/>
        <c:majorTickMark val="none"/>
        <c:minorTickMark val="none"/>
        <c:tickLblPos val="nextTo"/>
        <c:crossAx val="1681944127"/>
        <c:crosses val="autoZero"/>
        <c:auto val="1"/>
        <c:lblAlgn val="ctr"/>
        <c:lblOffset val="100"/>
        <c:noMultiLvlLbl val="0"/>
      </c:catAx>
      <c:valAx>
        <c:axId val="1681944127"/>
        <c:scaling>
          <c:orientation val="minMax"/>
          <c:max val="90"/>
        </c:scaling>
        <c:delete val="1"/>
        <c:axPos val="l"/>
        <c:numFmt formatCode="0.0" sourceLinked="1"/>
        <c:majorTickMark val="none"/>
        <c:minorTickMark val="none"/>
        <c:tickLblPos val="nextTo"/>
        <c:crossAx val="168194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A-4194-87EF-E05C9D0191E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A-4194-87EF-E05C9D0191E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A-4194-87EF-E05C9D0191EB}"/>
              </c:ext>
            </c:extLst>
          </c:dPt>
          <c:val>
            <c:numRef>
              <c:f>'3 e 4'!$D$4:$D$6</c:f>
              <c:numCache>
                <c:formatCode>###0.0</c:formatCode>
                <c:ptCount val="3"/>
                <c:pt idx="0">
                  <c:v>28.571428571428569</c:v>
                </c:pt>
                <c:pt idx="1">
                  <c:v>52.380952380952387</c:v>
                </c:pt>
                <c:pt idx="2">
                  <c:v>19.047619047619047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EA-4194-87EF-E05C9D019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F-4E2D-8285-C7EBA3B9805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F-4E2D-8285-C7EBA3B9805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DF-4E2D-8285-C7EBA3B98050}"/>
              </c:ext>
            </c:extLst>
          </c:dPt>
          <c:val>
            <c:numRef>
              <c:f>'D3'!$D$4:$D$6</c:f>
              <c:numCache>
                <c:formatCode>###0.0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DF-4E2D-8285-C7EBA3B98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A-4B14-A340-5E1DFFAB57A9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A-4B14-A340-5E1DFFAB57A9}"/>
              </c:ext>
            </c:extLst>
          </c:dPt>
          <c:val>
            <c:numRef>
              <c:f>'8a'!$C$7:$C$8</c:f>
              <c:numCache>
                <c:formatCode>###0.0</c:formatCode>
                <c:ptCount val="2"/>
                <c:pt idx="0" formatCode="0.0">
                  <c:v>69.551724137931032</c:v>
                </c:pt>
                <c:pt idx="1">
                  <c:v>30.448275862068964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6E-4DDE-AB00-07C005AE5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E-49DE-B2BE-B0C23F60D16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E-49DE-B2BE-B0C23F60D160}"/>
              </c:ext>
            </c:extLst>
          </c:dPt>
          <c:val>
            <c:numRef>
              <c:f>D8a!$C$4:$C$5</c:f>
              <c:numCache>
                <c:formatCode>###0.00</c:formatCode>
                <c:ptCount val="2"/>
                <c:pt idx="0">
                  <c:v>55.096774193548406</c:v>
                </c:pt>
                <c:pt idx="1">
                  <c:v>44.903225806451594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BE-49DE-B2BE-B0C23F60D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0-42CF-B0E9-DBC9B2CF4115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0-42CF-B0E9-DBC9B2CF4115}"/>
              </c:ext>
            </c:extLst>
          </c:dPt>
          <c:dPt>
            <c:idx val="2"/>
            <c:bubble3D val="0"/>
            <c:spPr>
              <a:solidFill>
                <a:srgbClr val="9B9B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0-42CF-B0E9-DBC9B2CF411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0-42CF-B0E9-DBC9B2CF4115}"/>
              </c:ext>
            </c:extLst>
          </c:dPt>
          <c:val>
            <c:numRef>
              <c:f>'9 &amp; 10'!$B$12:$B$15</c:f>
              <c:numCache>
                <c:formatCode>###0.0</c:formatCode>
                <c:ptCount val="4"/>
                <c:pt idx="0">
                  <c:v>13.333333333333334</c:v>
                </c:pt>
                <c:pt idx="1">
                  <c:v>5</c:v>
                </c:pt>
                <c:pt idx="2">
                  <c:v>6.666666666666667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50-42CF-B0E9-DBC9B2CF4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8456-45AC-44CD-83A9-AF35FCDCA844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E586-F409-46B3-A75F-E037B0EBE3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3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236673E4-EC25-43CD-993D-8E66DDB8215C}" type="slidenum">
              <a:rPr lang="it-IT" smtClean="0">
                <a:ea typeface="MS PGothic" pitchFamily="34" charset="-128"/>
              </a:rPr>
              <a:pPr defTabSz="911225"/>
              <a:t>1</a:t>
            </a:fld>
            <a:endParaRPr lang="it-IT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38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44AEC-13A3-C08A-98FD-17627F00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046F54C-D48F-42AB-A86F-89EC87F44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BA0B72B8-A5BF-06E3-4662-55596885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7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2AF4-9E5B-1AA7-4533-ADFCE032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D9D2E4A1-12C2-A134-0A54-8872BBA71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852BA83E-44E2-3991-551B-4A30327E9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7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C354-664C-EC67-9B73-00BB4CDA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A5A03A9-DEF5-FA54-CC3A-F840C698E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6521EC8-3F3A-6ADA-88BB-B22392E85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3987C-F42A-A9D8-A33C-36EFFFCD2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2395F998-16A3-BE05-2FEA-ECBD71218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F29F1C16-04E5-27E6-C52E-64CF66C1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1285B-A6A0-27A4-2A90-397F21D7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57E3A409-9EEB-6D9C-4D62-0265BD484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21B63CC6-68A4-E2E3-FDAC-F6248F44F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83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E3DF3-9AA5-D99A-4BC1-07D49FEC6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1661DA4-BDAD-05CC-83C1-788DD99BB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0F2FDCE4-6DFC-9F2C-0675-9AD8C2201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3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10E7-1860-FD01-8091-CD89889D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C4C0370-B435-5751-8291-F45AAF66F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C8EAF34-BDC1-13CB-D190-EB4F0EAB7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7B17-C743-CEA8-1AC0-8C2DD530C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492E5F5-FEF4-54A0-DFBC-E8485BEE5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AF9DE3EE-BCF7-C92B-1D53-BD42F88BC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36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9ADCE-8D47-012D-C5B9-4A2AD9EF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>
            <a:extLst>
              <a:ext uri="{FF2B5EF4-FFF2-40B4-BE49-F238E27FC236}">
                <a16:creationId xmlns:a16="http://schemas.microsoft.com/office/drawing/2014/main" id="{4AAF466C-C16E-96F9-CF8E-1529D52D2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>
            <a:extLst>
              <a:ext uri="{FF2B5EF4-FFF2-40B4-BE49-F238E27FC236}">
                <a16:creationId xmlns:a16="http://schemas.microsoft.com/office/drawing/2014/main" id="{502E60F4-1553-A3CA-A7DD-9E586E220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>
            <a:extLst>
              <a:ext uri="{FF2B5EF4-FFF2-40B4-BE49-F238E27FC236}">
                <a16:creationId xmlns:a16="http://schemas.microsoft.com/office/drawing/2014/main" id="{F5ED2F1D-8CD2-F6CD-E5D0-E3174A408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13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5DECE-0BB8-434F-E40E-A1AD7C6C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D48142E-1EE5-9397-8418-52DF6DEE1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08CFBCA-52F5-0A3A-66E2-17E91E70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37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F6078-D12A-BA70-6C49-62C081B7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936D333C-DB14-7FA5-A817-A04018A7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3583D46-4BF1-6E10-5247-E8FE304A2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6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3F19-9C0A-C4BD-B70C-456CDE6B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2FC9307-CE64-B9EE-34F3-A1B94E161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C1544FDB-D29A-220E-C6F0-A6561E34C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68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E3D3-58CA-BEF0-0A35-E5438F59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7278D7F-7940-DCF6-CF52-F8FCED40A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0824EB-C913-0670-F79E-F8354AA7A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5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BB9A-9EC4-7556-783D-60058C538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D452B98-61F6-07CB-45D9-379515273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FBBE110-4396-0561-CA5A-30B9F8257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2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F52A3-C3FB-1B1D-2927-6A0EABFB2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3396A03-A003-C36F-2574-105284BD4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2B29F3AA-F96B-C29D-9790-AD15A3D04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05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4AB7-ABA1-BF39-A4A9-8C722D42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2EBE6FE-D747-D900-BBA6-62606EEBD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E446265-955E-C837-2E3C-92E6ECE8F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87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2837E-4EDC-0381-8A05-867299C9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>
            <a:extLst>
              <a:ext uri="{FF2B5EF4-FFF2-40B4-BE49-F238E27FC236}">
                <a16:creationId xmlns:a16="http://schemas.microsoft.com/office/drawing/2014/main" id="{D35E5817-BC2F-10F5-9DF1-05592E4A9A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>
            <a:extLst>
              <a:ext uri="{FF2B5EF4-FFF2-40B4-BE49-F238E27FC236}">
                <a16:creationId xmlns:a16="http://schemas.microsoft.com/office/drawing/2014/main" id="{50BB1F26-5513-A061-8263-1C59F93E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>
            <a:extLst>
              <a:ext uri="{FF2B5EF4-FFF2-40B4-BE49-F238E27FC236}">
                <a16:creationId xmlns:a16="http://schemas.microsoft.com/office/drawing/2014/main" id="{2ABD6815-0974-E2F3-34E3-FC7EC3823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4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45743-CEB4-D344-35E4-3406D38A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6EBF9D79-B0EB-6861-614F-AE785E56D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F93DD74B-7E9E-A07E-64E8-DC976CB81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4B395-67B3-8393-B3EF-35822D24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6923341-B27C-E217-37A2-596B7A9AD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F78F7CE6-10C9-C813-C9E2-B6DDA547E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35EBF-3EDC-6A61-3A25-45B7C08F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>
            <a:extLst>
              <a:ext uri="{FF2B5EF4-FFF2-40B4-BE49-F238E27FC236}">
                <a16:creationId xmlns:a16="http://schemas.microsoft.com/office/drawing/2014/main" id="{32DFBF06-6987-A978-547E-EC592DFF9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>
            <a:extLst>
              <a:ext uri="{FF2B5EF4-FFF2-40B4-BE49-F238E27FC236}">
                <a16:creationId xmlns:a16="http://schemas.microsoft.com/office/drawing/2014/main" id="{72090082-8595-2EFC-53A0-68EABA28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>
            <a:extLst>
              <a:ext uri="{FF2B5EF4-FFF2-40B4-BE49-F238E27FC236}">
                <a16:creationId xmlns:a16="http://schemas.microsoft.com/office/drawing/2014/main" id="{FE5729DE-F424-0059-B802-C53A1EDD6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6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A20A7-E65A-45A9-998A-8F9E4250B5E2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8047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67E1-894A-DF39-82CB-B8D7C28E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8DF4684-0554-138B-6935-C91F8405B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3321B0BF-B4D7-D528-1547-3859BF00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55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4824-0E07-7AF9-6278-3D69E093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6B11B1E-AD48-D49D-3356-35333CF45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D8716C3-93C0-F0C6-8F87-4A11483F7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42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7391-B97A-DA91-3B9B-41DEBA2F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7755747E-1B18-70ED-CA02-30D9EBF2D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489FE25-5F9E-DFAF-D2E5-52C2ADE1B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98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22D50-61B5-B5AA-0557-F3190543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4E4D5D7-8AA9-9386-30AC-A6B0AED2E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56FF17F-75C3-1B16-1C19-748710069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52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C698-C5E6-C4A6-7C41-1D598BC7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C5FDF0D-A86E-271F-67F1-6AAD46347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681B3C6-95FA-7638-1BDC-BB87A9A03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1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6B7C9-C05E-02B7-1B27-C93FDFEC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27736753-0FB2-3152-D5DF-117DA2164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79D3302-6AF5-1AD3-30DD-FA39F886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91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BDD3-A527-73F7-BEE3-C35FD0B4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58AEE7B3-7EB0-C02C-6992-201994AD7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1D36AE9-A337-C9C5-782D-3B1F6A35F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39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5716F-1949-99AB-2AD4-63A7D51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>
            <a:extLst>
              <a:ext uri="{FF2B5EF4-FFF2-40B4-BE49-F238E27FC236}">
                <a16:creationId xmlns:a16="http://schemas.microsoft.com/office/drawing/2014/main" id="{FE19227A-B781-6D41-3341-D6DC28DCC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>
            <a:extLst>
              <a:ext uri="{FF2B5EF4-FFF2-40B4-BE49-F238E27FC236}">
                <a16:creationId xmlns:a16="http://schemas.microsoft.com/office/drawing/2014/main" id="{25522A51-944C-2984-4FF3-2E2E508B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>
            <a:extLst>
              <a:ext uri="{FF2B5EF4-FFF2-40B4-BE49-F238E27FC236}">
                <a16:creationId xmlns:a16="http://schemas.microsoft.com/office/drawing/2014/main" id="{28CDBB1D-9925-9B32-48C0-5C385920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5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06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49751-3DCE-B394-74C2-FDCA4413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7082812-6B62-3667-5CE7-4DBB6C549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38066B2-F5AF-20BC-4AED-07737FF72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3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A20A7-E65A-45A9-998A-8F9E4250B5E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40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F5AC-2A2E-5F05-9DCB-3FB5F5EB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F3DE184-4D6E-1678-0C54-6F5B9827B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324A6ACF-B6BF-3401-A637-1A9134B6C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9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13E63-1F38-9C86-C216-4A2A5548C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307C99E-917A-A0AE-F8AF-EF21D416A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0913A122-C90C-2FAC-59B7-ED616D272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1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61DE-3953-8854-901F-C4063EF1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>
            <a:extLst>
              <a:ext uri="{FF2B5EF4-FFF2-40B4-BE49-F238E27FC236}">
                <a16:creationId xmlns:a16="http://schemas.microsoft.com/office/drawing/2014/main" id="{D975CC34-F85E-1A63-96E3-87E8FD1A8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>
            <a:extLst>
              <a:ext uri="{FF2B5EF4-FFF2-40B4-BE49-F238E27FC236}">
                <a16:creationId xmlns:a16="http://schemas.microsoft.com/office/drawing/2014/main" id="{87FE9864-6169-CC82-1958-BC9D67651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>
            <a:extLst>
              <a:ext uri="{FF2B5EF4-FFF2-40B4-BE49-F238E27FC236}">
                <a16:creationId xmlns:a16="http://schemas.microsoft.com/office/drawing/2014/main" id="{E9BD251D-C82E-E207-FA7C-EFF811360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8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AF661-6DF9-8F58-6F23-66380C3DA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33D5572-90B1-8608-43FB-0F5A54F0B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2F9BECC9-D2F6-E2D0-8540-3F7B62B99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C3950-F1F0-B10D-01FD-BD92B4C05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E383E8-E530-0011-48C6-C666051C3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ED7B05-A9E8-C4BF-E23E-9FD8CE2F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32473-E5AB-898B-A193-B75C9914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23451-F27C-CD43-C4EA-6BEA8F22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94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F3C45-D9ED-A6FD-B48B-91D1810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0F50B7-6767-B5F2-1E19-A0541E85B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43B266-57BB-C2E3-40CA-A303A624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E5C10-646A-FF10-1801-2D321A18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F6903-A3D8-605B-0FD2-C90EA24F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78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1286C4-320E-3A01-4F95-FC117A3F8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D54DC7-C2B2-A3A2-4408-208D19036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7C5B04-48D0-C7E3-68F7-5EBB0EE4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F3C984-6EA1-64B9-6756-9130795C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10008-7192-6E25-C81B-02700859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1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91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57AE2-C27A-4BF7-7E98-CE46200D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943C5-6DD6-3567-0A62-35FE08A59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00454-2DEC-150E-A69D-60FA4096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F202F-6BF7-5951-B006-CC270A29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1A479A-09C4-9A53-70CC-A7518605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2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DB8AAA-5F8D-8772-B438-AF2F0CA1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16EC3D-AADF-F6CE-7C7E-0DFCAB967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746DEE-35D6-E759-236B-063B133B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F9930-1289-026D-6EF8-CCD4FF14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B32871-98A6-9BA4-9448-B7EDE7B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3A92D4-3915-5E9C-278E-C6921166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C1AEF-9B61-6DF8-E708-FAC6334A3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2EB3C6-9BEA-C62D-899D-2CCC3725B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262BDF-F175-E418-9036-879FF1FF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9A43BB-C5CD-20CC-E81E-E76B6DA3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F90097-FD38-52E5-742A-A8A54F5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105FC-2D0A-28D5-A8D7-6E4E377E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4FA17-9FD1-C23E-FFEF-E6E98BF4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20E0B3-29C3-6B81-F49F-29E4B7897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C9B5B2-4C6A-61CF-6368-3949C96F8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0814B2-D5B2-75C9-CDB1-A735ACA99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6E165F-5733-A5F4-4C48-01BA5CC7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B2AF307-3773-9227-35EF-63DC38B1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6BAECD-F891-EBD8-C58D-6670075B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28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3B92F-E7B5-DB30-1491-B669EA18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368FE8-D051-8400-8E52-DCA601BB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5CAF25-5571-6F8C-6513-03EFA192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332A31-9D19-C18E-FED4-71F15495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35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C2D1C3-E7A5-59E3-4BF2-D04E74BE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A3DF17-6A9B-923B-376F-0FAFB8AD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CCBE0-6C3B-6E9F-7FB7-3B43D90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11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04FE9-AAF2-4E09-2CA7-B54DC797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0271C2-A60A-B7A1-F39B-0B3834BB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131DA3-E718-E31D-3590-4E462B7E5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89DCA4-A1A6-DB79-E202-8787072E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6BFE6D-D73A-21F0-2678-30CE02F6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D79F68-D614-FB00-D518-6CF4CA1A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22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0E64B-E13B-1C9E-238C-BF07C3D9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EB8DA5-ED10-BAAE-3F3E-3D49CB74E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0B70AF-8CFE-9DF8-4D17-840D6C666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B075BA-7E51-C150-44A0-5D5D1EB6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C572CF-0207-8CEB-BA23-CF5993B6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9AC09B-DD56-B922-FD10-43CE159C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6C3C-6F8B-4AFF-B54F-AF7BB2DB3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65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32B17FA-8D6A-8E2F-C481-EB0AFD8A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E5857-B857-C676-F382-F2DABB081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16223-B111-C29F-3944-09EFEB7A5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8C18-4DBD-4550-8D6D-22C3F7DB8968}" type="datetimeFigureOut">
              <a:rPr lang="it-IT" smtClean="0"/>
              <a:t>17/04/2025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03C0B-1F73-6450-B1FB-FA60C33C4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92E13-A458-B44C-C15F-8D6E5948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7C22A6C-8BBC-752F-7E81-868AB2CBE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99439"/>
            <a:ext cx="6337300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Roma, 14 aprile 2025 </a:t>
            </a:r>
            <a:r>
              <a:rPr lang="it-IT" altLang="it-IT" sz="1801" b="1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801" b="1" smtClean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801" b="1">
              <a:solidFill>
                <a:srgbClr val="1F4E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format2">
            <a:extLst>
              <a:ext uri="{FF2B5EF4-FFF2-40B4-BE49-F238E27FC236}">
                <a16:creationId xmlns:a16="http://schemas.microsoft.com/office/drawing/2014/main" id="{6F0DB74B-F0A4-01C8-952D-3C68D55BA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" y="6281556"/>
            <a:ext cx="1156366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2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9.png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tresearch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@pec.formatbusinessintelligence.com" TargetMode="External"/><Relationship Id="rId2" Type="http://schemas.openxmlformats.org/officeDocument/2006/relationships/hyperlink" Target="mailto:info@formatresearch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8">
            <a:extLst>
              <a:ext uri="{FF2B5EF4-FFF2-40B4-BE49-F238E27FC236}">
                <a16:creationId xmlns:a16="http://schemas.microsoft.com/office/drawing/2014/main" id="{49106A30-13E8-4BFC-B379-E36603C4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7" y="4115835"/>
            <a:ext cx="10799999" cy="176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800" dirty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Ferramenta ITALIA 2025| </a:t>
            </a:r>
            <a:r>
              <a:rPr lang="it-IT" sz="2800" dirty="0">
                <a:latin typeface="Century Gothic" panose="020B0502020202020204" pitchFamily="34" charset="0"/>
              </a:rPr>
              <a:t>Evoluzioni congiunturali recenti e nuovi scenari. Approfondimento sul territorio di Bergamo</a:t>
            </a:r>
            <a:endParaRPr lang="it-IT" sz="1600" b="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it-IT" sz="1600" b="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600" b="0" dirty="0">
                <a:latin typeface="Century Gothic" panose="020B0502020202020204" pitchFamily="34" charset="0"/>
              </a:rPr>
              <a:t>Roma,  14/04/2025  (2024-189ksh/</a:t>
            </a:r>
            <a:r>
              <a:rPr lang="it-IT" sz="1600" dirty="0">
                <a:latin typeface="Century Gothic" panose="020B0502020202020204" pitchFamily="34" charset="0"/>
              </a:rPr>
              <a:t>R04</a:t>
            </a:r>
            <a:r>
              <a:rPr lang="it-IT" sz="1600" b="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C107A9CB-8B3A-43A6-8C6E-61ACEFFEC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264758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554FE8B-F55C-4404-811C-A3CF1BE268B2}"/>
              </a:ext>
            </a:extLst>
          </p:cNvPr>
          <p:cNvCxnSpPr>
            <a:cxnSpLocks/>
          </p:cNvCxnSpPr>
          <p:nvPr/>
        </p:nvCxnSpPr>
        <p:spPr bwMode="auto">
          <a:xfrm>
            <a:off x="792480" y="1976726"/>
            <a:ext cx="1080000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C499942-E71D-4FC3-A0D8-17FFEF8D1CC4}"/>
              </a:ext>
            </a:extLst>
          </p:cNvPr>
          <p:cNvCxnSpPr>
            <a:cxnSpLocks/>
          </p:cNvCxnSpPr>
          <p:nvPr/>
        </p:nvCxnSpPr>
        <p:spPr bwMode="auto">
          <a:xfrm>
            <a:off x="792480" y="6213658"/>
            <a:ext cx="10800000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9F4C18C7-BEF0-4BEF-AF80-030F49FBBE81}"/>
              </a:ext>
            </a:extLst>
          </p:cNvPr>
          <p:cNvSpPr/>
          <p:nvPr/>
        </p:nvSpPr>
        <p:spPr bwMode="auto">
          <a:xfrm>
            <a:off x="9790043" y="6384411"/>
            <a:ext cx="2295940" cy="40750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291F231-1EEE-AC20-EC5D-BDE4FBCE8B2B}"/>
              </a:ext>
            </a:extLst>
          </p:cNvPr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6" descr="format2">
            <a:extLst>
              <a:ext uri="{FF2B5EF4-FFF2-40B4-BE49-F238E27FC236}">
                <a16:creationId xmlns:a16="http://schemas.microsoft.com/office/drawing/2014/main" id="{0DCC83D2-AF4C-32B4-CAAE-B2B2BE62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48" y="1204246"/>
            <a:ext cx="1539124" cy="7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A72A383-8AF9-5DE7-DE1C-B421CE53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04" y="516549"/>
            <a:ext cx="4645133" cy="13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0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14F1-C9F6-2F09-3CC6-09B0E7321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E41BEAFD-8EE1-9365-73F8-23A72CD7F0E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Distribuzione dei ricavi (2/3)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 dettaglio i grossisti hanno visto crescere i ricavi provenienti soprattutto da imprese di costruzioni e manifatturiere, rispetto alle microimprese che comunque rappresentano il segmento principale in termini di ricavi. 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D01F5861-ABD9-82B2-189D-E21358BD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Rispetto 5 anni fa, quali sono i settori della domanda che sono cresciuti, rimasti invariati o ridotti?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4" name="Rettangolo 93">
            <a:extLst>
              <a:ext uri="{FF2B5EF4-FFF2-40B4-BE49-F238E27FC236}">
                <a16:creationId xmlns:a16="http://schemas.microsoft.com/office/drawing/2014/main" id="{5D9CD922-F971-D2A0-9297-DC26CD26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6026CB-2EEC-FE57-C869-0F3C4208E7A2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2C143F-2D64-CC81-CFFB-7FB34E1E9868}"/>
              </a:ext>
            </a:extLst>
          </p:cNvPr>
          <p:cNvSpPr txBox="1"/>
          <p:nvPr/>
        </p:nvSpPr>
        <p:spPr>
          <a:xfrm>
            <a:off x="4248612" y="2303829"/>
            <a:ext cx="2359077" cy="38472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EVOLUZIONE DEL SETTORE DELLA DOMANDA</a:t>
            </a:r>
          </a:p>
          <a:p>
            <a:endParaRPr lang="it-IT" sz="1400">
              <a:latin typeface="Century Gothic" panose="020B0502020202020204" pitchFamily="34" charset="0"/>
            </a:endParaRPr>
          </a:p>
          <a:p>
            <a:r>
              <a:rPr lang="it-IT" sz="1400">
                <a:latin typeface="Century Gothic" panose="020B0502020202020204" pitchFamily="34" charset="0"/>
              </a:rPr>
              <a:t>Per determinare la crescita o la contrazione dei segmenti specifici della domanda viene utilizzato un </a:t>
            </a:r>
            <a:r>
              <a:rPr lang="it-IT" sz="1400" b="1" u="sng">
                <a:latin typeface="Century Gothic" panose="020B0502020202020204" pitchFamily="34" charset="0"/>
              </a:rPr>
              <a:t>INDICATORE</a:t>
            </a:r>
            <a:r>
              <a:rPr lang="it-IT" sz="1400">
                <a:latin typeface="Century Gothic" panose="020B0502020202020204" pitchFamily="34" charset="0"/>
              </a:rPr>
              <a:t> </a:t>
            </a:r>
            <a:r>
              <a:rPr lang="it-IT" sz="1200" i="1">
                <a:latin typeface="Century Gothic" panose="020B0502020202020204" pitchFamily="34" charset="0"/>
              </a:rPr>
              <a:t>(pari alla somma di coloro che dichiarano in crescita un segmento della domanda e la metà di coloro che reputano tale segmento invariato).</a:t>
            </a:r>
          </a:p>
          <a:p>
            <a:endParaRPr lang="it-IT" sz="1200" i="1">
              <a:latin typeface="Century Gothic" panose="020B0502020202020204" pitchFamily="34" charset="0"/>
            </a:endParaRPr>
          </a:p>
          <a:p>
            <a:r>
              <a:rPr lang="it-IT" sz="1200" u="sng">
                <a:latin typeface="Century Gothic" panose="020B0502020202020204" pitchFamily="34" charset="0"/>
              </a:rPr>
              <a:t>Un indicatore superiore a 50 distingue tipicamente un segmento in crescita da uno in contrazione.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C75210-1CB2-CE91-F308-E5794277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9" y="2796456"/>
            <a:ext cx="4506900" cy="28081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0857F1-E64B-335A-7BC1-966F751F0F20}"/>
              </a:ext>
            </a:extLst>
          </p:cNvPr>
          <p:cNvSpPr txBox="1"/>
          <p:nvPr/>
        </p:nvSpPr>
        <p:spPr>
          <a:xfrm>
            <a:off x="335359" y="2303829"/>
            <a:ext cx="27411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PER MEMORIA…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334AFB1-3614-27E0-8E66-BE7792C1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2021"/>
              </p:ext>
            </p:extLst>
          </p:nvPr>
        </p:nvGraphicFramePr>
        <p:xfrm>
          <a:off x="6721311" y="2303828"/>
          <a:ext cx="5316070" cy="3937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2534">
                  <a:extLst>
                    <a:ext uri="{9D8B030D-6E8A-4147-A177-3AD203B41FA5}">
                      <a16:colId xmlns:a16="http://schemas.microsoft.com/office/drawing/2014/main" val="892964445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1327368728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617744974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667929754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204535887"/>
                    </a:ext>
                  </a:extLst>
                </a:gridCol>
              </a:tblGrid>
              <a:tr h="549601">
                <a:tc>
                  <a:txBody>
                    <a:bodyPr/>
                    <a:lstStyle/>
                    <a:p>
                      <a:pPr algn="ctr"/>
                      <a:r>
                        <a:rPr lang="it-IT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Segmento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Indicatore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Cresciuti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Invariati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Diminuiti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43712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Artigiani, posatori, applicatori, ecc.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19,7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58,4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55377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Imprese di costruzioni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46,1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8544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Imprese manifatturiere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65,7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54715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Altre ferramenta, rivendite edilizia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14,0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62,9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88178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Consumatori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66,3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12950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Altro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86,0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37007"/>
                  </a:ext>
                </a:extLst>
              </a:tr>
            </a:tbl>
          </a:graphicData>
        </a:graphic>
      </p:graphicFrame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0BFC5521-08F6-0633-466B-017BFA74EAE7}"/>
              </a:ext>
            </a:extLst>
          </p:cNvPr>
          <p:cNvSpPr/>
          <p:nvPr/>
        </p:nvSpPr>
        <p:spPr>
          <a:xfrm rot="10800000">
            <a:off x="8333295" y="3054285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1BD3CBDD-4335-7CDE-61CB-F7B7537FCC9B}"/>
              </a:ext>
            </a:extLst>
          </p:cNvPr>
          <p:cNvSpPr/>
          <p:nvPr/>
        </p:nvSpPr>
        <p:spPr>
          <a:xfrm rot="10800000">
            <a:off x="8333295" y="4736131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BE339D77-2D96-E113-4E6B-9095C3D6FBDA}"/>
              </a:ext>
            </a:extLst>
          </p:cNvPr>
          <p:cNvSpPr/>
          <p:nvPr/>
        </p:nvSpPr>
        <p:spPr>
          <a:xfrm rot="10800000">
            <a:off x="8333295" y="5852886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472A9595-9B53-BF98-E3B9-141B29BA25AB}"/>
              </a:ext>
            </a:extLst>
          </p:cNvPr>
          <p:cNvSpPr/>
          <p:nvPr/>
        </p:nvSpPr>
        <p:spPr>
          <a:xfrm>
            <a:off x="8333295" y="3619377"/>
            <a:ext cx="339365" cy="24509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030AAC70-2AD7-34E6-1AED-2B8AC30A9EB3}"/>
              </a:ext>
            </a:extLst>
          </p:cNvPr>
          <p:cNvSpPr/>
          <p:nvPr/>
        </p:nvSpPr>
        <p:spPr>
          <a:xfrm>
            <a:off x="8333295" y="4185328"/>
            <a:ext cx="339365" cy="24509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751D40F0-B55D-70C0-99C4-2E61DC2735FB}"/>
              </a:ext>
            </a:extLst>
          </p:cNvPr>
          <p:cNvSpPr/>
          <p:nvPr/>
        </p:nvSpPr>
        <p:spPr>
          <a:xfrm>
            <a:off x="8333295" y="5284087"/>
            <a:ext cx="339365" cy="24509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85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5CC2E-62DD-4DE8-E931-D2BFEDC1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D48B810-0423-6DAA-6902-95EB38E5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3" y="2795532"/>
            <a:ext cx="4438419" cy="2647477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6875BC4B-A569-0F7C-D33E-694EB55D2D8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Distribuzione dei ricavi (3/3)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Le imprese di ferramenta del commercio al dettaglio ha visto un consolidamento del segmento dei consumatori finali, il loro core business, negli ultimi cinque anni. Sono migliorati anche i ricavi provenienti dalle imprese delle costruzioni.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EA48A189-DDF1-BBDC-9015-307FB915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Rispetto 5 anni fa, quali sono i settori della domanda che sono cresciuti, rimasti invariati o ridotti?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4" name="Rettangolo 93">
            <a:extLst>
              <a:ext uri="{FF2B5EF4-FFF2-40B4-BE49-F238E27FC236}">
                <a16:creationId xmlns:a16="http://schemas.microsoft.com/office/drawing/2014/main" id="{3F8B02BB-3766-8883-6833-9EC77CAD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E0CEAD-1670-6599-4020-7F0F065BFE71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8CEE15-D8B2-4135-B16C-305C7719225B}"/>
              </a:ext>
            </a:extLst>
          </p:cNvPr>
          <p:cNvSpPr txBox="1"/>
          <p:nvPr/>
        </p:nvSpPr>
        <p:spPr>
          <a:xfrm>
            <a:off x="4248612" y="2303829"/>
            <a:ext cx="2359077" cy="38472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EVOLUZIONE DEL SETTORE DELLA DOMANDA</a:t>
            </a:r>
          </a:p>
          <a:p>
            <a:endParaRPr lang="it-IT" sz="1400">
              <a:latin typeface="Century Gothic" panose="020B0502020202020204" pitchFamily="34" charset="0"/>
            </a:endParaRPr>
          </a:p>
          <a:p>
            <a:r>
              <a:rPr lang="it-IT" sz="1400">
                <a:latin typeface="Century Gothic" panose="020B0502020202020204" pitchFamily="34" charset="0"/>
              </a:rPr>
              <a:t>Per determinare la crescita o la contrazione dei segmenti specifici della domanda viene utilizzato un </a:t>
            </a:r>
            <a:r>
              <a:rPr lang="it-IT" sz="1400" b="1" u="sng">
                <a:latin typeface="Century Gothic" panose="020B0502020202020204" pitchFamily="34" charset="0"/>
              </a:rPr>
              <a:t>INDICATORE</a:t>
            </a:r>
            <a:r>
              <a:rPr lang="it-IT" sz="1400">
                <a:latin typeface="Century Gothic" panose="020B0502020202020204" pitchFamily="34" charset="0"/>
              </a:rPr>
              <a:t> </a:t>
            </a:r>
            <a:r>
              <a:rPr lang="it-IT" sz="1200" i="1">
                <a:latin typeface="Century Gothic" panose="020B0502020202020204" pitchFamily="34" charset="0"/>
              </a:rPr>
              <a:t>(pari alla somma di coloro che dichiarano in crescita un segmento della domanda e la metà di coloro che reputano tale segmento invariato).</a:t>
            </a:r>
          </a:p>
          <a:p>
            <a:endParaRPr lang="it-IT" sz="1200" i="1">
              <a:latin typeface="Century Gothic" panose="020B0502020202020204" pitchFamily="34" charset="0"/>
            </a:endParaRPr>
          </a:p>
          <a:p>
            <a:r>
              <a:rPr lang="it-IT" sz="1200" u="sng">
                <a:latin typeface="Century Gothic" panose="020B0502020202020204" pitchFamily="34" charset="0"/>
              </a:rPr>
              <a:t>Un indicatore superiore a 50 distingue tipicamente un segmento in crescita da uno in contrazione.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3B3E95-1ECA-5ECD-4123-EE54DFE112F3}"/>
              </a:ext>
            </a:extLst>
          </p:cNvPr>
          <p:cNvSpPr txBox="1"/>
          <p:nvPr/>
        </p:nvSpPr>
        <p:spPr>
          <a:xfrm>
            <a:off x="335359" y="2303829"/>
            <a:ext cx="27411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PER MEMORIA…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D3AFA17-27CF-D5BF-E8F3-1812C0E9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89846"/>
              </p:ext>
            </p:extLst>
          </p:nvPr>
        </p:nvGraphicFramePr>
        <p:xfrm>
          <a:off x="6721311" y="2303828"/>
          <a:ext cx="5316070" cy="3937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2534">
                  <a:extLst>
                    <a:ext uri="{9D8B030D-6E8A-4147-A177-3AD203B41FA5}">
                      <a16:colId xmlns:a16="http://schemas.microsoft.com/office/drawing/2014/main" val="892964445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1327368728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617744974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667929754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204535887"/>
                    </a:ext>
                  </a:extLst>
                </a:gridCol>
              </a:tblGrid>
              <a:tr h="549601">
                <a:tc>
                  <a:txBody>
                    <a:bodyPr/>
                    <a:lstStyle/>
                    <a:p>
                      <a:pPr algn="ctr"/>
                      <a:r>
                        <a:rPr lang="it-IT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Segmento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Indicatore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Cresciuti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Invariati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Diminuiti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43712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Consumatori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37,8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35,4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55377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Artigiani, posatori, applicatori, ecc.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15,9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8544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Imprese manifatturiere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56,1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54715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Imprese costruzioni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47,6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88178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Altro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12950"/>
                  </a:ext>
                </a:extLst>
              </a:tr>
              <a:tr h="549601"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latin typeface="Century Gothic" panose="020B0502020202020204" pitchFamily="34" charset="0"/>
                        </a:rPr>
                        <a:t>Altre ferramenta, rivendite edilizia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latin typeface="Century Gothic" panose="020B0502020202020204" pitchFamily="34" charset="0"/>
                        </a:rPr>
                        <a:t>67,1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1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37007"/>
                  </a:ext>
                </a:extLst>
              </a:tr>
            </a:tbl>
          </a:graphicData>
        </a:graphic>
      </p:graphicFrame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5D3ADBCD-0071-C19D-8C2D-04DA3C7FD969}"/>
              </a:ext>
            </a:extLst>
          </p:cNvPr>
          <p:cNvSpPr/>
          <p:nvPr/>
        </p:nvSpPr>
        <p:spPr>
          <a:xfrm>
            <a:off x="8333295" y="3054285"/>
            <a:ext cx="339365" cy="24509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DE6F4521-0BE6-6667-F834-674D42C7FFA2}"/>
              </a:ext>
            </a:extLst>
          </p:cNvPr>
          <p:cNvSpPr/>
          <p:nvPr/>
        </p:nvSpPr>
        <p:spPr>
          <a:xfrm>
            <a:off x="8333295" y="4736131"/>
            <a:ext cx="339365" cy="24509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FE1F7945-D217-C249-36FA-67E3111A2916}"/>
              </a:ext>
            </a:extLst>
          </p:cNvPr>
          <p:cNvSpPr/>
          <p:nvPr/>
        </p:nvSpPr>
        <p:spPr>
          <a:xfrm rot="10800000">
            <a:off x="8333295" y="5852886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576B8EA2-51A1-5D4A-4A7A-4DD5809B35D9}"/>
              </a:ext>
            </a:extLst>
          </p:cNvPr>
          <p:cNvSpPr/>
          <p:nvPr/>
        </p:nvSpPr>
        <p:spPr>
          <a:xfrm rot="10800000">
            <a:off x="8333295" y="3619377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26580EA4-2B82-6ED5-070C-136EB7FABA82}"/>
              </a:ext>
            </a:extLst>
          </p:cNvPr>
          <p:cNvSpPr/>
          <p:nvPr/>
        </p:nvSpPr>
        <p:spPr>
          <a:xfrm rot="10800000">
            <a:off x="8333295" y="4185328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4CE58EAE-A792-3BB2-FFE1-3ADCB71E82B7}"/>
              </a:ext>
            </a:extLst>
          </p:cNvPr>
          <p:cNvSpPr/>
          <p:nvPr/>
        </p:nvSpPr>
        <p:spPr>
          <a:xfrm rot="10800000">
            <a:off x="8333295" y="5284087"/>
            <a:ext cx="339365" cy="245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D696-5007-3866-2351-12C12080D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05FFD27B-C12F-AD9D-D331-E7B678CDFC9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Ricavi|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 biennio 2023/2024 sia per i grossisti sia per i dettaglianti i ricavi della propria ferramenta rimangono invariati. Stesso trend si rileva per il biennio successivo (2025/2026), dove i dettaglianti, però, prevedono un leggero miglioramento (24,1%) in più rispetto ai grossisti (13,6%).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847ED9E7-700C-8CFC-3AC5-FC8116EE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EA2945F9-4BAB-03A7-8BCE-2A7DA374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i="1">
                <a:latin typeface="Century Gothic" panose="020B0502020202020204" pitchFamily="34" charset="0"/>
              </a:rPr>
              <a:t>(Solo per coloro che vendono ad altre ferramenta, rivendite per l’edilizia, etc.) </a:t>
            </a:r>
            <a:r>
              <a:rPr lang="it-IT" sz="1800" b="0">
                <a:latin typeface="Century Gothic" panose="020B0502020202020204" pitchFamily="34" charset="0"/>
              </a:rPr>
              <a:t>Nell’ultimo biennio (2023/2024) i ricavi della Sua ferramenta come grossista per altre ferramenta sono aumentati, rimasti invariati o diminuiti? Pensando invece al prossimo biennio (2025/2026)?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580140-329F-B53E-2644-2718F81B764B}"/>
              </a:ext>
            </a:extLst>
          </p:cNvPr>
          <p:cNvSpPr txBox="1"/>
          <p:nvPr/>
        </p:nvSpPr>
        <p:spPr>
          <a:xfrm>
            <a:off x="422661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70F9DA1-658A-2100-6FF8-A806C5047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9935"/>
              </p:ext>
            </p:extLst>
          </p:nvPr>
        </p:nvGraphicFramePr>
        <p:xfrm>
          <a:off x="3634604" y="321474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D1887D-485B-07AF-51E8-013CADDEF141}"/>
              </a:ext>
            </a:extLst>
          </p:cNvPr>
          <p:cNvSpPr txBox="1"/>
          <p:nvPr/>
        </p:nvSpPr>
        <p:spPr>
          <a:xfrm>
            <a:off x="3634604" y="2753308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4792197-3F98-7D03-29AB-0C54A2FF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50418"/>
              </p:ext>
            </p:extLst>
          </p:nvPr>
        </p:nvGraphicFramePr>
        <p:xfrm>
          <a:off x="6896510" y="3214738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3C21E4-9683-2B01-1BEF-4A547D2DC42A}"/>
              </a:ext>
            </a:extLst>
          </p:cNvPr>
          <p:cNvSpPr txBox="1"/>
          <p:nvPr/>
        </p:nvSpPr>
        <p:spPr>
          <a:xfrm>
            <a:off x="6896510" y="2762361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A19ACC-E2CF-BBDC-B873-35DA119896DA}"/>
              </a:ext>
            </a:extLst>
          </p:cNvPr>
          <p:cNvSpPr txBox="1"/>
          <p:nvPr/>
        </p:nvSpPr>
        <p:spPr>
          <a:xfrm>
            <a:off x="10271777" y="2722531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93FB69E3-325C-FFD6-BF0E-2FEAA7E4F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19517"/>
              </p:ext>
            </p:extLst>
          </p:nvPr>
        </p:nvGraphicFramePr>
        <p:xfrm>
          <a:off x="10350191" y="3214738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-17,8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D910BE-8CB6-9142-3445-03FEFC230A1A}"/>
              </a:ext>
            </a:extLst>
          </p:cNvPr>
          <p:cNvSpPr txBox="1"/>
          <p:nvPr/>
        </p:nvSpPr>
        <p:spPr>
          <a:xfrm>
            <a:off x="422661" y="4461463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E6B4CB25-21F2-8820-ACE5-20E88C5E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26184"/>
              </p:ext>
            </p:extLst>
          </p:nvPr>
        </p:nvGraphicFramePr>
        <p:xfrm>
          <a:off x="3616762" y="4912672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A6FE9E-77F5-8D70-FA2C-74D5CC271992}"/>
              </a:ext>
            </a:extLst>
          </p:cNvPr>
          <p:cNvSpPr txBox="1"/>
          <p:nvPr/>
        </p:nvSpPr>
        <p:spPr>
          <a:xfrm>
            <a:off x="3616762" y="4451240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8536914D-A672-FFC4-59F6-7DAE5D9C9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2431"/>
              </p:ext>
            </p:extLst>
          </p:nvPr>
        </p:nvGraphicFramePr>
        <p:xfrm>
          <a:off x="6878668" y="491267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9C4CBB-EC00-FD68-B7FC-72AA69183274}"/>
              </a:ext>
            </a:extLst>
          </p:cNvPr>
          <p:cNvSpPr txBox="1"/>
          <p:nvPr/>
        </p:nvSpPr>
        <p:spPr>
          <a:xfrm>
            <a:off x="6878668" y="4460293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84E9075-020B-872D-0C27-0FBE9BFF4018}"/>
              </a:ext>
            </a:extLst>
          </p:cNvPr>
          <p:cNvSpPr txBox="1"/>
          <p:nvPr/>
        </p:nvSpPr>
        <p:spPr>
          <a:xfrm>
            <a:off x="10253935" y="4420463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5FEFC003-D8A2-E249-BE2D-8BED3AD7B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87553"/>
              </p:ext>
            </p:extLst>
          </p:nvPr>
        </p:nvGraphicFramePr>
        <p:xfrm>
          <a:off x="10332349" y="4912670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pic>
        <p:nvPicPr>
          <p:cNvPr id="25" name="Immagine 24">
            <a:extLst>
              <a:ext uri="{FF2B5EF4-FFF2-40B4-BE49-F238E27FC236}">
                <a16:creationId xmlns:a16="http://schemas.microsoft.com/office/drawing/2014/main" id="{7AE44029-7C3E-6DC3-E1A7-F84C46BC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17" y="3111766"/>
            <a:ext cx="3645724" cy="112785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6872421-12CD-3F50-B458-861C06C9A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10" y="4827851"/>
            <a:ext cx="2898569" cy="1126800"/>
          </a:xfrm>
          <a:prstGeom prst="rect">
            <a:avLst/>
          </a:prstGeom>
        </p:spPr>
      </p:pic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9F2382D2-52CF-19F7-B25C-CAB1FAC249B0}"/>
              </a:ext>
            </a:extLst>
          </p:cNvPr>
          <p:cNvSpPr/>
          <p:nvPr/>
        </p:nvSpPr>
        <p:spPr>
          <a:xfrm rot="10800000">
            <a:off x="11603715" y="3245076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id="{19A9A699-DD83-6FA6-3706-6F114F68F9E6}"/>
              </a:ext>
            </a:extLst>
          </p:cNvPr>
          <p:cNvSpPr/>
          <p:nvPr/>
        </p:nvSpPr>
        <p:spPr>
          <a:xfrm rot="10800000">
            <a:off x="11603715" y="5541854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ECF7657E-9BAA-4777-066A-E9987F28765B}"/>
              </a:ext>
            </a:extLst>
          </p:cNvPr>
          <p:cNvSpPr/>
          <p:nvPr/>
        </p:nvSpPr>
        <p:spPr>
          <a:xfrm>
            <a:off x="11603715" y="3524122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591CE163-3813-5549-47B0-D570B2886B46}"/>
              </a:ext>
            </a:extLst>
          </p:cNvPr>
          <p:cNvSpPr/>
          <p:nvPr/>
        </p:nvSpPr>
        <p:spPr>
          <a:xfrm>
            <a:off x="11603715" y="3803168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7614487B-C43A-8029-F160-661CABD94F06}"/>
              </a:ext>
            </a:extLst>
          </p:cNvPr>
          <p:cNvSpPr/>
          <p:nvPr/>
        </p:nvSpPr>
        <p:spPr>
          <a:xfrm>
            <a:off x="11603715" y="4993078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>
            <a:extLst>
              <a:ext uri="{FF2B5EF4-FFF2-40B4-BE49-F238E27FC236}">
                <a16:creationId xmlns:a16="http://schemas.microsoft.com/office/drawing/2014/main" id="{4B976F5B-402D-3C05-1025-70E0E4092191}"/>
              </a:ext>
            </a:extLst>
          </p:cNvPr>
          <p:cNvSpPr/>
          <p:nvPr/>
        </p:nvSpPr>
        <p:spPr>
          <a:xfrm>
            <a:off x="11603715" y="5267466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91D26B-DF28-C9E7-0730-B02E7FEABB70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330376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C7C87-250D-F8AF-CE64-50725A57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B420C8DD-94CA-DB6C-5ECF-FD9A1A00619C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Ricavi|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 biennio 2023/2024 i grossisti di ferramenta di Bergamo presentano un andamento in linea con i grossisti di tutta Italia. Per il biennio successivo (2025/2026),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i grossisti </a:t>
            </a:r>
            <a:r>
              <a:rPr lang="it-IT" sz="2200" b="1" err="1">
                <a:latin typeface="Century Gothic" panose="020B0502020202020204" pitchFamily="34" charset="0"/>
                <a:ea typeface="MS PGothic" charset="0"/>
                <a:cs typeface="Arial"/>
              </a:rPr>
              <a:t>beragmaschi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 prevedono dei ricavi in miglioramento del 19%, circa 5 punti percentuali in più rispetto alle previsioni italiane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070E15E9-1F2C-3480-A6D8-1466F6AB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 di cui 21 casi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E2218ED7-ACBB-8261-CBEA-C8977D6D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i="1">
                <a:latin typeface="Century Gothic" panose="020B0502020202020204" pitchFamily="34" charset="0"/>
              </a:rPr>
              <a:t>(Solo per coloro che vendono ad altre ferramenta, rivendite per l’edilizia, etc.) </a:t>
            </a:r>
            <a:r>
              <a:rPr lang="it-IT" sz="1800" b="0">
                <a:latin typeface="Century Gothic" panose="020B0502020202020204" pitchFamily="34" charset="0"/>
              </a:rPr>
              <a:t>Nell’ultimo biennio (2023/2024) i ricavi della Sua ferramenta come grossista per altre ferramenta sono aumentati, rimasti invariati o diminuiti? Pensando invece al prossimo biennio (2025/2026)?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C53EDC-AF4E-ABD7-B331-DDF8CE3C6E2F}"/>
              </a:ext>
            </a:extLst>
          </p:cNvPr>
          <p:cNvSpPr txBox="1"/>
          <p:nvPr/>
        </p:nvSpPr>
        <p:spPr>
          <a:xfrm>
            <a:off x="422661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6199D69-DD94-BD96-8278-D2F6C954C37C}"/>
              </a:ext>
            </a:extLst>
          </p:cNvPr>
          <p:cNvGraphicFramePr>
            <a:graphicFrameLocks noGrp="1"/>
          </p:cNvGraphicFramePr>
          <p:nvPr/>
        </p:nvGraphicFramePr>
        <p:xfrm>
          <a:off x="3634604" y="321474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68D0F3-E30E-B36E-A25A-1542E692ADEE}"/>
              </a:ext>
            </a:extLst>
          </p:cNvPr>
          <p:cNvSpPr txBox="1"/>
          <p:nvPr/>
        </p:nvSpPr>
        <p:spPr>
          <a:xfrm>
            <a:off x="3634604" y="2753308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84558AD-23B3-F2D6-4162-1E7808376AC1}"/>
              </a:ext>
            </a:extLst>
          </p:cNvPr>
          <p:cNvGraphicFramePr>
            <a:graphicFrameLocks noGrp="1"/>
          </p:cNvGraphicFramePr>
          <p:nvPr/>
        </p:nvGraphicFramePr>
        <p:xfrm>
          <a:off x="6896510" y="3214738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D7F010-E47E-93AF-B56B-21844E12FFEC}"/>
              </a:ext>
            </a:extLst>
          </p:cNvPr>
          <p:cNvSpPr txBox="1"/>
          <p:nvPr/>
        </p:nvSpPr>
        <p:spPr>
          <a:xfrm>
            <a:off x="6896510" y="2762361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B8AA43-7DE8-E0F1-0849-24141F75ED73}"/>
              </a:ext>
            </a:extLst>
          </p:cNvPr>
          <p:cNvSpPr txBox="1"/>
          <p:nvPr/>
        </p:nvSpPr>
        <p:spPr>
          <a:xfrm>
            <a:off x="10271777" y="2722531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897B2B39-565B-6DD2-3F20-BC08B486B25B}"/>
              </a:ext>
            </a:extLst>
          </p:cNvPr>
          <p:cNvGraphicFramePr>
            <a:graphicFrameLocks noGrp="1"/>
          </p:cNvGraphicFramePr>
          <p:nvPr/>
        </p:nvGraphicFramePr>
        <p:xfrm>
          <a:off x="10350191" y="3214738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-17,8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03CC20-1CA9-8C8B-4F83-937D2AE3138B}"/>
              </a:ext>
            </a:extLst>
          </p:cNvPr>
          <p:cNvSpPr txBox="1"/>
          <p:nvPr/>
        </p:nvSpPr>
        <p:spPr>
          <a:xfrm>
            <a:off x="422661" y="4461463"/>
            <a:ext cx="2741168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BERGAMO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2782EBCD-74E1-4220-5ED1-6AA84D6A4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85519"/>
              </p:ext>
            </p:extLst>
          </p:nvPr>
        </p:nvGraphicFramePr>
        <p:xfrm>
          <a:off x="3616762" y="4912672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9D45C8-830D-3885-A93D-4DBEC6A58B7C}"/>
              </a:ext>
            </a:extLst>
          </p:cNvPr>
          <p:cNvSpPr txBox="1"/>
          <p:nvPr/>
        </p:nvSpPr>
        <p:spPr>
          <a:xfrm>
            <a:off x="3616762" y="4451240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A8A3D40C-E675-1E52-646D-41DF4C899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96372"/>
              </p:ext>
            </p:extLst>
          </p:nvPr>
        </p:nvGraphicFramePr>
        <p:xfrm>
          <a:off x="6878668" y="491267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767F1E-8EE6-B2F0-ACEC-932EE895EF56}"/>
              </a:ext>
            </a:extLst>
          </p:cNvPr>
          <p:cNvSpPr txBox="1"/>
          <p:nvPr/>
        </p:nvSpPr>
        <p:spPr>
          <a:xfrm>
            <a:off x="6878668" y="4460293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E23FADC-B428-B8C1-4363-306479BFBA27}"/>
              </a:ext>
            </a:extLst>
          </p:cNvPr>
          <p:cNvSpPr txBox="1"/>
          <p:nvPr/>
        </p:nvSpPr>
        <p:spPr>
          <a:xfrm>
            <a:off x="10253935" y="4420463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AF1992BD-2804-E8A8-86E8-AA44E80A9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41588"/>
              </p:ext>
            </p:extLst>
          </p:nvPr>
        </p:nvGraphicFramePr>
        <p:xfrm>
          <a:off x="10332349" y="4912670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pic>
        <p:nvPicPr>
          <p:cNvPr id="25" name="Immagine 24">
            <a:extLst>
              <a:ext uri="{FF2B5EF4-FFF2-40B4-BE49-F238E27FC236}">
                <a16:creationId xmlns:a16="http://schemas.microsoft.com/office/drawing/2014/main" id="{A89B644B-F252-0A44-0CEF-C4F20997F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17" y="3111766"/>
            <a:ext cx="3645724" cy="1127858"/>
          </a:xfrm>
          <a:prstGeom prst="rect">
            <a:avLst/>
          </a:prstGeom>
        </p:spPr>
      </p:pic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04BFBAC1-5794-1E03-201B-66A84F5E0C34}"/>
              </a:ext>
            </a:extLst>
          </p:cNvPr>
          <p:cNvSpPr/>
          <p:nvPr/>
        </p:nvSpPr>
        <p:spPr>
          <a:xfrm rot="10800000">
            <a:off x="11603715" y="3245076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id="{5FB283C0-AE17-1927-3D21-B68F5B2F32F6}"/>
              </a:ext>
            </a:extLst>
          </p:cNvPr>
          <p:cNvSpPr/>
          <p:nvPr/>
        </p:nvSpPr>
        <p:spPr>
          <a:xfrm rot="10800000">
            <a:off x="11603715" y="5541854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11E348BD-CDEC-6FBF-874E-8EAD1C82F1F6}"/>
              </a:ext>
            </a:extLst>
          </p:cNvPr>
          <p:cNvSpPr/>
          <p:nvPr/>
        </p:nvSpPr>
        <p:spPr>
          <a:xfrm>
            <a:off x="11603715" y="3524122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A55B395E-5238-4ED6-59FA-2CE0E04C417A}"/>
              </a:ext>
            </a:extLst>
          </p:cNvPr>
          <p:cNvSpPr/>
          <p:nvPr/>
        </p:nvSpPr>
        <p:spPr>
          <a:xfrm>
            <a:off x="11603715" y="3803168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>
            <a:extLst>
              <a:ext uri="{FF2B5EF4-FFF2-40B4-BE49-F238E27FC236}">
                <a16:creationId xmlns:a16="http://schemas.microsoft.com/office/drawing/2014/main" id="{DA9409AB-9493-C854-6855-F05881003085}"/>
              </a:ext>
            </a:extLst>
          </p:cNvPr>
          <p:cNvSpPr/>
          <p:nvPr/>
        </p:nvSpPr>
        <p:spPr>
          <a:xfrm>
            <a:off x="11603715" y="5239758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56B72A-D0E5-7039-8F2A-45EAEDAAFEFA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 E BERGAMO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4D85E81-2B99-2026-C3F5-BE10326FF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75938"/>
              </p:ext>
            </p:extLst>
          </p:nvPr>
        </p:nvGraphicFramePr>
        <p:xfrm>
          <a:off x="1080069" y="4757937"/>
          <a:ext cx="1460103" cy="125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EA6942AF-A751-14AD-5B6D-08FCBF71BA62}"/>
              </a:ext>
            </a:extLst>
          </p:cNvPr>
          <p:cNvSpPr/>
          <p:nvPr/>
        </p:nvSpPr>
        <p:spPr>
          <a:xfrm rot="10800000">
            <a:off x="11599097" y="4983061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19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911F5-1B7A-603B-B992-1C16B7CF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582B72A8-5A5A-7C7F-268F-F60D8C924C2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Ricavi|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 biennio 2023/2024 i dettaglianti di Bergamo vedono i propri ricavi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in aumento del 30%, quasi il doppio rispetto al dato italiano. Questa differenza si assottiglia nella previsione del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biennio successivo, dove i dettaglianti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 bergamaschi prevedono un miglioramento dei ricavi del 30%, mentre quelli italiani del 24,1%.</a:t>
            </a:r>
            <a:endParaRPr kumimoji="0" lang="it-IT" sz="2200" b="1" i="0" u="non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C780318A-4BA6-095E-100C-5D3E95C60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 di cui 10 casi di Bergamo..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DE3E1B4E-46E4-C146-1DE9-85DED068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i="1">
                <a:latin typeface="Century Gothic" panose="020B0502020202020204" pitchFamily="34" charset="0"/>
              </a:rPr>
              <a:t>(Solo per coloro che vendono ad altre ferramenta, rivendite per l’edilizia, etc.) </a:t>
            </a:r>
            <a:r>
              <a:rPr lang="it-IT" sz="1800" b="0">
                <a:latin typeface="Century Gothic" panose="020B0502020202020204" pitchFamily="34" charset="0"/>
              </a:rPr>
              <a:t>Nell’ultimo biennio (2023/2024) i ricavi della Sua ferramenta come grossista per altre ferramenta sono aumentati, rimasti invariati o diminuiti? Pensando invece al prossimo biennio (2025/2026)?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4A5C1E-38D5-650F-C0CF-587EE9368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8633"/>
              </p:ext>
            </p:extLst>
          </p:nvPr>
        </p:nvGraphicFramePr>
        <p:xfrm>
          <a:off x="3634604" y="321474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6876A4-484C-1012-EF20-5FC31914B9E4}"/>
              </a:ext>
            </a:extLst>
          </p:cNvPr>
          <p:cNvSpPr txBox="1"/>
          <p:nvPr/>
        </p:nvSpPr>
        <p:spPr>
          <a:xfrm>
            <a:off x="3634604" y="2753308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A76A65E-30DA-F24B-E7A5-8B7B815ED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81687"/>
              </p:ext>
            </p:extLst>
          </p:nvPr>
        </p:nvGraphicFramePr>
        <p:xfrm>
          <a:off x="6896510" y="3214738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DDE984-F105-6E4C-E9DF-9EB2EBE1A551}"/>
              </a:ext>
            </a:extLst>
          </p:cNvPr>
          <p:cNvSpPr txBox="1"/>
          <p:nvPr/>
        </p:nvSpPr>
        <p:spPr>
          <a:xfrm>
            <a:off x="6896510" y="2762361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5DC7DF-5096-BF63-A063-293FF66DD29F}"/>
              </a:ext>
            </a:extLst>
          </p:cNvPr>
          <p:cNvSpPr txBox="1"/>
          <p:nvPr/>
        </p:nvSpPr>
        <p:spPr>
          <a:xfrm>
            <a:off x="10271777" y="2722531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6D421930-18E2-E028-E483-86B7E0299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04600"/>
              </p:ext>
            </p:extLst>
          </p:nvPr>
        </p:nvGraphicFramePr>
        <p:xfrm>
          <a:off x="10350191" y="3214738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7433FE-01C8-905D-8E25-142B3254F9AF}"/>
              </a:ext>
            </a:extLst>
          </p:cNvPr>
          <p:cNvSpPr txBox="1"/>
          <p:nvPr/>
        </p:nvSpPr>
        <p:spPr>
          <a:xfrm>
            <a:off x="422661" y="2732252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23A3522F-B0D3-87C7-F471-228FAE6B7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55913"/>
              </p:ext>
            </p:extLst>
          </p:nvPr>
        </p:nvGraphicFramePr>
        <p:xfrm>
          <a:off x="3616762" y="4912672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15BE04-1DC6-F443-B18A-2DF6C01EA1A0}"/>
              </a:ext>
            </a:extLst>
          </p:cNvPr>
          <p:cNvSpPr txBox="1"/>
          <p:nvPr/>
        </p:nvSpPr>
        <p:spPr>
          <a:xfrm>
            <a:off x="3616762" y="4451240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2023/2024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9197BED8-347C-B4BD-18F7-BF6440135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60953"/>
              </p:ext>
            </p:extLst>
          </p:nvPr>
        </p:nvGraphicFramePr>
        <p:xfrm>
          <a:off x="6878668" y="4912670"/>
          <a:ext cx="30740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07">
                  <a:extLst>
                    <a:ext uri="{9D8B030D-6E8A-4147-A177-3AD203B41FA5}">
                      <a16:colId xmlns:a16="http://schemas.microsoft.com/office/drawing/2014/main" val="1206055087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Aumenteranno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Resteranno invariati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19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i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Diminuiranno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1D5E16-9CFC-151C-520D-B3DC26A4C819}"/>
              </a:ext>
            </a:extLst>
          </p:cNvPr>
          <p:cNvSpPr txBox="1"/>
          <p:nvPr/>
        </p:nvSpPr>
        <p:spPr>
          <a:xfrm>
            <a:off x="6878668" y="4460293"/>
            <a:ext cx="3074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Biennio 2025/2026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6F1113A-18F3-6B07-F444-BB4005AD2A8E}"/>
              </a:ext>
            </a:extLst>
          </p:cNvPr>
          <p:cNvSpPr txBox="1"/>
          <p:nvPr/>
        </p:nvSpPr>
        <p:spPr>
          <a:xfrm>
            <a:off x="10253935" y="4420463"/>
            <a:ext cx="13347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>
                <a:latin typeface="Century Gothic" panose="020B0502020202020204" pitchFamily="34" charset="0"/>
              </a:rPr>
              <a:t>Variazione 2025/2026 su 2023/2024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9C83E0D0-D41D-FBD5-318A-55BAAB038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4359"/>
              </p:ext>
            </p:extLst>
          </p:nvPr>
        </p:nvGraphicFramePr>
        <p:xfrm>
          <a:off x="10332349" y="4912670"/>
          <a:ext cx="1155230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30">
                  <a:extLst>
                    <a:ext uri="{9D8B030D-6E8A-4147-A177-3AD203B41FA5}">
                      <a16:colId xmlns:a16="http://schemas.microsoft.com/office/drawing/2014/main" val="2732135242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195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7654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algn="ctr"/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4120"/>
                  </a:ext>
                </a:extLst>
              </a:tr>
            </a:tbl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8E866C08-0333-47E8-E89F-5F86F787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0" y="3098640"/>
            <a:ext cx="2898569" cy="1126800"/>
          </a:xfrm>
          <a:prstGeom prst="rect">
            <a:avLst/>
          </a:prstGeom>
        </p:spPr>
      </p:pic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CDAFB8CF-BF74-D07B-C5EE-719C6847E827}"/>
              </a:ext>
            </a:extLst>
          </p:cNvPr>
          <p:cNvSpPr/>
          <p:nvPr/>
        </p:nvSpPr>
        <p:spPr>
          <a:xfrm rot="10800000">
            <a:off x="11603715" y="3245076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id="{D5D04E5E-161A-7048-45D5-52C009CDF8EB}"/>
              </a:ext>
            </a:extLst>
          </p:cNvPr>
          <p:cNvSpPr/>
          <p:nvPr/>
        </p:nvSpPr>
        <p:spPr>
          <a:xfrm rot="10800000">
            <a:off x="11603715" y="5541854"/>
            <a:ext cx="248857" cy="1839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8442BC42-451A-FDC6-A0F5-715A9BC664A6}"/>
              </a:ext>
            </a:extLst>
          </p:cNvPr>
          <p:cNvSpPr/>
          <p:nvPr/>
        </p:nvSpPr>
        <p:spPr>
          <a:xfrm>
            <a:off x="11603715" y="3524122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F1DC29D4-EFB0-DE05-1B06-FBB9026CA94B}"/>
              </a:ext>
            </a:extLst>
          </p:cNvPr>
          <p:cNvSpPr/>
          <p:nvPr/>
        </p:nvSpPr>
        <p:spPr>
          <a:xfrm>
            <a:off x="11603715" y="3803168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>
            <a:extLst>
              <a:ext uri="{FF2B5EF4-FFF2-40B4-BE49-F238E27FC236}">
                <a16:creationId xmlns:a16="http://schemas.microsoft.com/office/drawing/2014/main" id="{EE09D490-EC80-D12B-AFF1-470F2A66E5DE}"/>
              </a:ext>
            </a:extLst>
          </p:cNvPr>
          <p:cNvSpPr/>
          <p:nvPr/>
        </p:nvSpPr>
        <p:spPr>
          <a:xfrm>
            <a:off x="11603715" y="5267466"/>
            <a:ext cx="248857" cy="183924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5DCB12-0479-CE8C-0FE7-28E5AD4DBE85}"/>
              </a:ext>
            </a:extLst>
          </p:cNvPr>
          <p:cNvSpPr txBox="1"/>
          <p:nvPr/>
        </p:nvSpPr>
        <p:spPr>
          <a:xfrm>
            <a:off x="422661" y="4461463"/>
            <a:ext cx="2741168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BERGAMO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95008E-8939-3CF5-2253-5207F49E880D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 E BERGAMO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B46059D-CDDA-74E7-DFFE-CC822CE33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669"/>
              </p:ext>
            </p:extLst>
          </p:nvPr>
        </p:nvGraphicFramePr>
        <p:xfrm>
          <a:off x="982840" y="4759398"/>
          <a:ext cx="1646057" cy="123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02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76BE-0F19-A807-0ABD-7EF490AD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22941BD1-1155-C434-6C7A-B9FC7620C37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Mercati geografici|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grossisti hanno prodotto ricavi specialmente nel territorio in cui opera la propria impresa, non trascurando, però, gli altri mercati. I dettaglianti, di contro, si sono concentrati esclusivamente sul proprio territorio (84,0%) per la produzione dei ricavi nell’ultimo biennio.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92E20932-1E38-1488-DFF0-D5A54BD5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4BF8BC7-679F-148C-E616-E520835F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Fatto 100 il fatturato dell’impresa, in quali mercati geografici ha prodotto ricavi (direttamente o indirettamente) nell’ultimo biennio 2023/2024?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234F39-DE69-A330-07B8-79B79BBC6496}"/>
              </a:ext>
            </a:extLst>
          </p:cNvPr>
          <p:cNvSpPr txBox="1"/>
          <p:nvPr/>
        </p:nvSpPr>
        <p:spPr>
          <a:xfrm>
            <a:off x="838292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B3EB82-947B-A0E0-F321-7237AE8EFC39}"/>
              </a:ext>
            </a:extLst>
          </p:cNvPr>
          <p:cNvSpPr txBox="1"/>
          <p:nvPr/>
        </p:nvSpPr>
        <p:spPr>
          <a:xfrm>
            <a:off x="6688419" y="2747346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A9F490C-CCEC-F9E9-C5F5-C5067FCDFADC}"/>
              </a:ext>
            </a:extLst>
          </p:cNvPr>
          <p:cNvSpPr/>
          <p:nvPr/>
        </p:nvSpPr>
        <p:spPr>
          <a:xfrm>
            <a:off x="4559759" y="4865666"/>
            <a:ext cx="914173" cy="117532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Estero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B33983C-33F8-95E3-3D5B-C462AEA75DB3}"/>
              </a:ext>
            </a:extLst>
          </p:cNvPr>
          <p:cNvSpPr/>
          <p:nvPr/>
        </p:nvSpPr>
        <p:spPr>
          <a:xfrm>
            <a:off x="3346794" y="4882246"/>
            <a:ext cx="914172" cy="11984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Clienti nel resto d’Italia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17BED91-9420-8327-42D1-AA8DD2841736}"/>
              </a:ext>
            </a:extLst>
          </p:cNvPr>
          <p:cNvSpPr/>
          <p:nvPr/>
        </p:nvSpPr>
        <p:spPr>
          <a:xfrm>
            <a:off x="2133828" y="4905340"/>
            <a:ext cx="914172" cy="11356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Stessa Regione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6AB5DC1-EF26-7013-1336-64D78DBF7FB8}"/>
              </a:ext>
            </a:extLst>
          </p:cNvPr>
          <p:cNvSpPr/>
          <p:nvPr/>
        </p:nvSpPr>
        <p:spPr>
          <a:xfrm>
            <a:off x="838292" y="4905339"/>
            <a:ext cx="991293" cy="113565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Clienti dello stesso territorio, provincia, distretto nel quale opera l’impresa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23E4146-C00A-38B4-8A98-E137F5C9D83D}"/>
              </a:ext>
            </a:extLst>
          </p:cNvPr>
          <p:cNvSpPr/>
          <p:nvPr/>
        </p:nvSpPr>
        <p:spPr>
          <a:xfrm>
            <a:off x="10595766" y="4825991"/>
            <a:ext cx="914173" cy="117532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Estero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AEAA7C1-0B38-5B6F-C5C4-209135DAD406}"/>
              </a:ext>
            </a:extLst>
          </p:cNvPr>
          <p:cNvSpPr/>
          <p:nvPr/>
        </p:nvSpPr>
        <p:spPr>
          <a:xfrm>
            <a:off x="9382801" y="4842571"/>
            <a:ext cx="914172" cy="11984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Clienti nel resto d’Italia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6A0A53A-AF2A-4369-BCAD-A35DA97C3120}"/>
              </a:ext>
            </a:extLst>
          </p:cNvPr>
          <p:cNvSpPr/>
          <p:nvPr/>
        </p:nvSpPr>
        <p:spPr>
          <a:xfrm>
            <a:off x="8169835" y="4865665"/>
            <a:ext cx="914172" cy="11356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Stessa Regione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15A62E1-B79E-586A-F5BF-B77D5C8171D3}"/>
              </a:ext>
            </a:extLst>
          </p:cNvPr>
          <p:cNvSpPr/>
          <p:nvPr/>
        </p:nvSpPr>
        <p:spPr>
          <a:xfrm>
            <a:off x="6874299" y="4865664"/>
            <a:ext cx="991293" cy="113565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Clienti dello stesso territorio, provincia, distretto nel quale opera l’impresa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7450626-64D6-887C-BAD7-C4E14DDF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6" y="3142723"/>
            <a:ext cx="5163760" cy="181066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99B1635-11BC-A641-AF56-9A01BA8E2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66" y="3132055"/>
            <a:ext cx="5163760" cy="181676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D22A6B-D24C-F851-879B-67AAA506C20B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491A7C0-CC18-5097-D8EF-B18AEEAF87CE}"/>
              </a:ext>
            </a:extLst>
          </p:cNvPr>
          <p:cNvGrpSpPr/>
          <p:nvPr/>
        </p:nvGrpSpPr>
        <p:grpSpPr>
          <a:xfrm>
            <a:off x="10181642" y="2723585"/>
            <a:ext cx="1581184" cy="243464"/>
            <a:chOff x="9726407" y="2272114"/>
            <a:chExt cx="1581184" cy="243464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EFD3343-7F20-CCD7-36D0-979A3E858CFE}"/>
                </a:ext>
              </a:extLst>
            </p:cNvPr>
            <p:cNvSpPr txBox="1"/>
            <p:nvPr/>
          </p:nvSpPr>
          <p:spPr>
            <a:xfrm>
              <a:off x="9777743" y="2308634"/>
              <a:ext cx="316871" cy="172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4C68871D-5DE6-5898-AFC6-DB060131A11B}"/>
                </a:ext>
              </a:extLst>
            </p:cNvPr>
            <p:cNvSpPr/>
            <p:nvPr/>
          </p:nvSpPr>
          <p:spPr>
            <a:xfrm>
              <a:off x="9726407" y="2272114"/>
              <a:ext cx="1581184" cy="243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u="sng">
                  <a:solidFill>
                    <a:schemeClr val="tx1"/>
                  </a:solidFill>
                  <a:latin typeface="Century Gothic" panose="020B0502020202020204" pitchFamily="34" charset="0"/>
                </a:rPr>
                <a:t>Bergamo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F8E65E-8FEF-7DE6-354A-CFDCC2527138}"/>
              </a:ext>
            </a:extLst>
          </p:cNvPr>
          <p:cNvSpPr txBox="1"/>
          <p:nvPr/>
        </p:nvSpPr>
        <p:spPr>
          <a:xfrm>
            <a:off x="987580" y="607985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49,4%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1B2900-6DC5-B124-2B21-396E1AE2D434}"/>
              </a:ext>
            </a:extLst>
          </p:cNvPr>
          <p:cNvSpPr txBox="1"/>
          <p:nvPr/>
        </p:nvSpPr>
        <p:spPr>
          <a:xfrm>
            <a:off x="2222329" y="607985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25,2%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001E3BE-83BB-2D7A-1AF6-D5853D8C67B8}"/>
              </a:ext>
            </a:extLst>
          </p:cNvPr>
          <p:cNvSpPr txBox="1"/>
          <p:nvPr/>
        </p:nvSpPr>
        <p:spPr>
          <a:xfrm>
            <a:off x="3463300" y="607985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19,3%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E12AFF4-6034-BAFD-3CFE-FFBA405F5EE7}"/>
              </a:ext>
            </a:extLst>
          </p:cNvPr>
          <p:cNvSpPr txBox="1"/>
          <p:nvPr/>
        </p:nvSpPr>
        <p:spPr>
          <a:xfrm>
            <a:off x="4666955" y="607985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5,9%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B4F1CE5-28CE-8138-6FFB-F324AE14F4DF}"/>
              </a:ext>
            </a:extLst>
          </p:cNvPr>
          <p:cNvSpPr txBox="1"/>
          <p:nvPr/>
        </p:nvSpPr>
        <p:spPr>
          <a:xfrm>
            <a:off x="7018259" y="608296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82,5%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0724F0-8F24-831F-3B70-88297AC2FB57}"/>
              </a:ext>
            </a:extLst>
          </p:cNvPr>
          <p:cNvSpPr txBox="1"/>
          <p:nvPr/>
        </p:nvSpPr>
        <p:spPr>
          <a:xfrm>
            <a:off x="8253008" y="608296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7,2%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798D85D-5DE9-BC58-3190-ECB643C42A9D}"/>
              </a:ext>
            </a:extLst>
          </p:cNvPr>
          <p:cNvSpPr txBox="1"/>
          <p:nvPr/>
        </p:nvSpPr>
        <p:spPr>
          <a:xfrm>
            <a:off x="9493979" y="608296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7,0%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9C97B3-98F5-8B74-5DEC-01D0BB6F99E6}"/>
              </a:ext>
            </a:extLst>
          </p:cNvPr>
          <p:cNvSpPr txBox="1"/>
          <p:nvPr/>
        </p:nvSpPr>
        <p:spPr>
          <a:xfrm>
            <a:off x="10697634" y="6082968"/>
            <a:ext cx="74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highlight>
                  <a:srgbClr val="D9D9D9"/>
                </a:highlight>
                <a:latin typeface="Century Gothic" panose="020B0502020202020204" pitchFamily="34" charset="0"/>
              </a:rPr>
              <a:t>3,3%</a:t>
            </a:r>
          </a:p>
        </p:txBody>
      </p:sp>
    </p:spTree>
    <p:extLst>
      <p:ext uri="{BB962C8B-B14F-4D97-AF65-F5344CB8AC3E}">
        <p14:creationId xmlns:p14="http://schemas.microsoft.com/office/powerpoint/2010/main" val="38537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EF977-B636-8951-AAD0-DDCBB239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DE4DDDE3-4940-B2EB-7BE6-5DD203F8A63C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Ferramenta vs </a:t>
            </a:r>
            <a:r>
              <a:rPr lang="it-IT" sz="2200" b="1" err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brico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 center|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L’80,9% dei grossisti valuta la ferramenta come un ambienta che attira clientela più professionale ed esperta rispetto al </a:t>
            </a:r>
            <a:r>
              <a:rPr kumimoji="0" lang="it-IT" sz="2200" b="1" i="0" u="non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brico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center; oltreché offrire un servizio più personalizzato e consulenziale.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04BEB5CD-E172-C847-34FE-A5975E4C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 di cui 29 casi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460240E9-67D9-96FB-1EAD-E082F1BA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Utilizzando una scala di valutazione da 0 a 10, quanto è d’accordo con le seguenti affermazioni?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762530-F25D-5476-56DC-4B443ED2A21D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433DC34-929F-73A0-AC87-4860E9631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42535"/>
              </p:ext>
            </p:extLst>
          </p:nvPr>
        </p:nvGraphicFramePr>
        <p:xfrm>
          <a:off x="350984" y="2503055"/>
          <a:ext cx="4411139" cy="326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139">
                  <a:extLst>
                    <a:ext uri="{9D8B030D-6E8A-4147-A177-3AD203B41FA5}">
                      <a16:colId xmlns:a16="http://schemas.microsoft.com/office/drawing/2014/main" val="2083995331"/>
                    </a:ext>
                  </a:extLst>
                </a:gridCol>
              </a:tblGrid>
              <a:tr h="559472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attira una clientela più professionale e esperta alla ricerca di prodotti specifici.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center, invece, si rivolge a un pubblico più ampio.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57481"/>
                  </a:ext>
                </a:extLst>
              </a:tr>
              <a:tr h="559472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un servizio personalizzato e consulenziale.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 punta su una vasta scelta di prodotti a prezzi competitivi.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8053"/>
                  </a:ext>
                </a:extLst>
              </a:tr>
              <a:tr h="559472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un assortimento più ristretto e specializzato, invece,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 propone un'ampia gamma di prodotti.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1426"/>
                  </a:ext>
                </a:extLst>
              </a:tr>
              <a:tr h="870290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prodotti per piccole riparazioni domestiche, utensili manuali, materiali di consumo, mentre la Rivendita Specializzata per l'Edilizia si concentra su materiali e attrezzature specifici per la costruzione e ristrutturazione.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31951"/>
                  </a:ext>
                </a:extLst>
              </a:tr>
              <a:tr h="714881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si rivolge principalmente a privati e imprese artigiane e manifatturiere, mentre la Rivendita Specializzata per l’Edilizia ha una clientela composta in prevalenza da operatori del settore edile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40667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6825F998-5481-1DE9-47C5-8FB4A34B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822" y="2982851"/>
            <a:ext cx="5210108" cy="73232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CC91776-B946-B9CF-C157-8398F0982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22" y="2346321"/>
            <a:ext cx="5210108" cy="7323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068CF7-4517-0D03-0793-361F66E88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22" y="4332046"/>
            <a:ext cx="5210108" cy="7323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5B8FED-0A9B-B178-DABA-3E7D7362C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822" y="5054140"/>
            <a:ext cx="5210108" cy="73232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42AEED-BABD-99F9-4AB2-DAC4441BB18D}"/>
              </a:ext>
            </a:extLst>
          </p:cNvPr>
          <p:cNvSpPr txBox="1"/>
          <p:nvPr/>
        </p:nvSpPr>
        <p:spPr>
          <a:xfrm>
            <a:off x="8030425" y="2127135"/>
            <a:ext cx="3810592" cy="387650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55F6B4A6-C654-2209-32A8-5678659FA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73872"/>
              </p:ext>
            </p:extLst>
          </p:nvPr>
        </p:nvGraphicFramePr>
        <p:xfrm>
          <a:off x="9890733" y="2434612"/>
          <a:ext cx="1770130" cy="310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5">
                  <a:extLst>
                    <a:ext uri="{9D8B030D-6E8A-4147-A177-3AD203B41FA5}">
                      <a16:colId xmlns:a16="http://schemas.microsoft.com/office/drawing/2014/main" val="1789059446"/>
                    </a:ext>
                  </a:extLst>
                </a:gridCol>
                <a:gridCol w="885065">
                  <a:extLst>
                    <a:ext uri="{9D8B030D-6E8A-4147-A177-3AD203B41FA5}">
                      <a16:colId xmlns:a16="http://schemas.microsoft.com/office/drawing/2014/main" val="4263966014"/>
                    </a:ext>
                  </a:extLst>
                </a:gridCol>
              </a:tblGrid>
              <a:tr h="620235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620235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6202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  <a:tr h="620235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61,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8812"/>
                  </a:ext>
                </a:extLst>
              </a:tr>
              <a:tr h="620235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97531"/>
                  </a:ext>
                </a:extLst>
              </a:tr>
            </a:tbl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AAF13B4-4483-E997-F1E0-29508972B877}"/>
              </a:ext>
            </a:extLst>
          </p:cNvPr>
          <p:cNvSpPr/>
          <p:nvPr/>
        </p:nvSpPr>
        <p:spPr>
          <a:xfrm>
            <a:off x="9595171" y="2163403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u="sng">
                <a:solidFill>
                  <a:schemeClr val="tx1"/>
                </a:solidFill>
                <a:latin typeface="Century Gothic" panose="020B0502020202020204" pitchFamily="34" charset="0"/>
              </a:rPr>
              <a:t>Valori 7-10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DC7B000-EB4B-FB87-5309-F6FA7E92D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822" y="3660674"/>
            <a:ext cx="5210108" cy="726732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54E7AAE-BC83-3E89-2868-368236FF359C}"/>
              </a:ext>
            </a:extLst>
          </p:cNvPr>
          <p:cNvSpPr/>
          <p:nvPr/>
        </p:nvSpPr>
        <p:spPr>
          <a:xfrm>
            <a:off x="10390367" y="2170948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</a:p>
        </p:txBody>
      </p:sp>
    </p:spTree>
    <p:extLst>
      <p:ext uri="{BB962C8B-B14F-4D97-AF65-F5344CB8AC3E}">
        <p14:creationId xmlns:p14="http://schemas.microsoft.com/office/powerpoint/2010/main" val="392753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B6FB4-D964-08D0-A7E8-0E84C123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A187EB53-0D5D-2DA4-9546-59624CDF177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Ferramenta vs </a:t>
            </a:r>
            <a:r>
              <a:rPr lang="it-IT" sz="2200" b="1" err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brico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 center|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dettaglianti propendono leggermente per la ferramenta vista come  un ambiente più specializzato e specifico per le proprie necessità. 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3A2D2B45-186A-9D59-5996-E776F76E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 di cui 31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9D8196B6-E94F-A07D-11FE-9E0EA1A5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0">
                <a:latin typeface="Century Gothic" panose="020B0502020202020204" pitchFamily="34" charset="0"/>
              </a:rPr>
              <a:t>Utilizzando una scala di valutazione da 0 a 10, quanto è d’accordo con le seguenti affermazioni?</a:t>
            </a:r>
            <a:endParaRPr lang="it-IT" altLang="ja-JP" sz="1600" b="0"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F7055D-97EE-7B94-24CC-9163123E471C}"/>
              </a:ext>
            </a:extLst>
          </p:cNvPr>
          <p:cNvSpPr txBox="1"/>
          <p:nvPr/>
        </p:nvSpPr>
        <p:spPr>
          <a:xfrm>
            <a:off x="8003263" y="2154843"/>
            <a:ext cx="3837753" cy="387650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6C78F88-3A6B-094C-74AD-53C227DB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27" y="3049896"/>
            <a:ext cx="5212532" cy="73158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D942C17-ED7A-A8BD-27C0-5F8F2D764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27" y="4347707"/>
            <a:ext cx="5212532" cy="73158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FB4DCC6-716B-6E08-0775-6BC74EB98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127" y="2430765"/>
            <a:ext cx="5212532" cy="731583"/>
          </a:xfrm>
          <a:prstGeom prst="rect">
            <a:avLst/>
          </a:prstGeom>
        </p:spPr>
      </p:pic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7FD1EEB9-87FF-609D-CA2B-2BF120B3A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28603"/>
              </p:ext>
            </p:extLst>
          </p:nvPr>
        </p:nvGraphicFramePr>
        <p:xfrm>
          <a:off x="350984" y="2503055"/>
          <a:ext cx="4410000" cy="326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000">
                  <a:extLst>
                    <a:ext uri="{9D8B030D-6E8A-4147-A177-3AD203B41FA5}">
                      <a16:colId xmlns:a16="http://schemas.microsoft.com/office/drawing/2014/main" val="2083995331"/>
                    </a:ext>
                  </a:extLst>
                </a:gridCol>
              </a:tblGrid>
              <a:tr h="559472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un servizio personalizzato e consulenziale.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 punta su una vasta scelta di prodotti a prezzi competitivi.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57481"/>
                  </a:ext>
                </a:extLst>
              </a:tr>
              <a:tr h="55947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si rivolge principalmente a privati e imprese artigiane e manifatturiere, mentre la Rivendita Specializzata per l’Edilizia ha una clientela composta in prevalenza da operatori del settore edile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8053"/>
                  </a:ext>
                </a:extLst>
              </a:tr>
              <a:tr h="55947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attira una clientela più professionale e esperta alla ricerca di prodotti specifici.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center, invece, si rivolge a un pubblico più ampio.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1426"/>
                  </a:ext>
                </a:extLst>
              </a:tr>
              <a:tr h="870290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prodotti per piccole riparazioni domestiche, utensili manuali, materiali di consumo, mentre la Rivendita Specializzata per l'Edilizia si concentra su materiali e attrezzature specifici per la costruzione e ristrutturazione.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31951"/>
                  </a:ext>
                </a:extLst>
              </a:tr>
              <a:tr h="714881">
                <a:tc>
                  <a:txBody>
                    <a:bodyPr/>
                    <a:lstStyle/>
                    <a:p>
                      <a:pPr algn="r"/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 ferramenta offre un assortimento più ristretto e specializzato, invece, il </a:t>
                      </a:r>
                      <a:r>
                        <a:rPr lang="it-IT" sz="1000" b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brico</a:t>
                      </a:r>
                      <a:r>
                        <a:rPr lang="it-IT" sz="1000" b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center propone un'ampia gamma di prodotti.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40667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B2928F44-0FFA-52B6-06BE-3E8D4C0DF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36942"/>
              </p:ext>
            </p:extLst>
          </p:nvPr>
        </p:nvGraphicFramePr>
        <p:xfrm>
          <a:off x="9890730" y="2434612"/>
          <a:ext cx="1771200" cy="312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00">
                  <a:extLst>
                    <a:ext uri="{9D8B030D-6E8A-4147-A177-3AD203B41FA5}">
                      <a16:colId xmlns:a16="http://schemas.microsoft.com/office/drawing/2014/main" val="1789059446"/>
                    </a:ext>
                  </a:extLst>
                </a:gridCol>
                <a:gridCol w="885600">
                  <a:extLst>
                    <a:ext uri="{9D8B030D-6E8A-4147-A177-3AD203B41FA5}">
                      <a16:colId xmlns:a16="http://schemas.microsoft.com/office/drawing/2014/main" val="529295952"/>
                    </a:ext>
                  </a:extLst>
                </a:gridCol>
              </a:tblGrid>
              <a:tr h="625136"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83,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62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73,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64,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62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64,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  <a:tr h="625136"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8812"/>
                  </a:ext>
                </a:extLst>
              </a:tr>
              <a:tr h="625136"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51,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9753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6E69CCE-F3E8-5E73-E657-BB295A215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655" y="5036176"/>
            <a:ext cx="5212532" cy="7315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3A6644-D975-4018-FAFB-36E337E3DD14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3C6AB7B-A342-99AA-DAB1-EFA655E7AED5}"/>
              </a:ext>
            </a:extLst>
          </p:cNvPr>
          <p:cNvSpPr/>
          <p:nvPr/>
        </p:nvSpPr>
        <p:spPr>
          <a:xfrm>
            <a:off x="9595171" y="2163403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u="sng">
                <a:solidFill>
                  <a:schemeClr val="tx1"/>
                </a:solidFill>
                <a:latin typeface="Century Gothic" panose="020B0502020202020204" pitchFamily="34" charset="0"/>
              </a:rPr>
              <a:t>Valori 7-10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FB5DCCB-2D4A-A808-DDD8-EA8F88201C0B}"/>
              </a:ext>
            </a:extLst>
          </p:cNvPr>
          <p:cNvSpPr/>
          <p:nvPr/>
        </p:nvSpPr>
        <p:spPr>
          <a:xfrm>
            <a:off x="10390367" y="2170948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9BB5C1-1B33-E216-35E5-0D34182D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127" y="3726625"/>
            <a:ext cx="521253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B2F58-653F-0C70-C23C-B1A160BB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667F7BF7-8A2B-846A-C5A7-36E99C6C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E469DCE-F642-8B78-502F-3A60A849C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96128"/>
              </p:ext>
            </p:extLst>
          </p:nvPr>
        </p:nvGraphicFramePr>
        <p:xfrm>
          <a:off x="4014216" y="1971525"/>
          <a:ext cx="5047270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7270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31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74B4-0988-BC4F-D0A4-9926A392A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1E3DD8-5F34-5799-7AAA-1F0A9EDEEEC4}"/>
              </a:ext>
            </a:extLst>
          </p:cNvPr>
          <p:cNvSpPr txBox="1"/>
          <p:nvPr/>
        </p:nvSpPr>
        <p:spPr>
          <a:xfrm>
            <a:off x="5010539" y="2295331"/>
            <a:ext cx="6587412" cy="3946849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527F873-A0BF-993A-7D3D-73B09BC2F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409" y="2075869"/>
            <a:ext cx="5352752" cy="3042168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696ADD9B-8C56-0057-9331-ADCCD38BE86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E-commerce|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22,5% dei grossisti effettua vendite tramite commercio elettrico. Tra coloro che utilizzano questo metodo, la piattaforma maggiormente utilizzata per le vendite è il proprio sito web (87,5%). Il 7,1% del fatturato dell’ultimo biennio è stato prodotto tramite e-commerce.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FBEF7CDB-659A-CB29-96E9-58972235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 di cui 29 casi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CD84B88-B373-67F9-310B-2A066099F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La Sua impresa effettua vendite tramite il commercio elettronico?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03D1C8A-A80C-1E62-6098-18E458383273}"/>
              </a:ext>
            </a:extLst>
          </p:cNvPr>
          <p:cNvSpPr/>
          <p:nvPr/>
        </p:nvSpPr>
        <p:spPr>
          <a:xfrm>
            <a:off x="3111487" y="2770938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rgbClr val="ED7D31"/>
                </a:solidFill>
                <a:latin typeface="Century Gothic" panose="020B0502020202020204" pitchFamily="34" charset="0"/>
              </a:rPr>
              <a:t>22,5%</a:t>
            </a:r>
          </a:p>
          <a:p>
            <a:r>
              <a:rPr lang="it-IT" sz="2400">
                <a:solidFill>
                  <a:srgbClr val="ED7D31"/>
                </a:solidFill>
                <a:latin typeface="Century Gothic" panose="020B0502020202020204" pitchFamily="34" charset="0"/>
              </a:rPr>
              <a:t>Sì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3004AC2-A855-76CC-C92B-71EDCA95A0E3}"/>
              </a:ext>
            </a:extLst>
          </p:cNvPr>
          <p:cNvSpPr/>
          <p:nvPr/>
        </p:nvSpPr>
        <p:spPr>
          <a:xfrm>
            <a:off x="335359" y="4730866"/>
            <a:ext cx="990610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  <a:t>77,5%</a:t>
            </a:r>
            <a:b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0041087-C8BE-CEBB-C1C9-5888C1186EDA}"/>
              </a:ext>
            </a:extLst>
          </p:cNvPr>
          <p:cNvSpPr/>
          <p:nvPr/>
        </p:nvSpPr>
        <p:spPr>
          <a:xfrm>
            <a:off x="4324735" y="2693008"/>
            <a:ext cx="601824" cy="563734"/>
          </a:xfrm>
          <a:prstGeom prst="rightArrow">
            <a:avLst/>
          </a:prstGeom>
          <a:solidFill>
            <a:srgbClr val="ED7D3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67A1EE69-15B3-59FB-8721-94877E2C9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349" y="2507088"/>
            <a:ext cx="498282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i="1">
                <a:latin typeface="Century Gothic" panose="020B0502020202020204" pitchFamily="34" charset="0"/>
              </a:rPr>
              <a:t>(Solo a coloro che fanno E-Commerce) </a:t>
            </a:r>
            <a:r>
              <a:rPr lang="it-IT" sz="1800" b="0">
                <a:latin typeface="Century Gothic" panose="020B0502020202020204" pitchFamily="34" charset="0"/>
              </a:rPr>
              <a:t>Attraverso quale piattaforma effettuate e-commerce? 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BAFB6C93-A873-FE99-987E-D26D0BE2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52241"/>
              </p:ext>
            </p:extLst>
          </p:nvPr>
        </p:nvGraphicFramePr>
        <p:xfrm>
          <a:off x="5213298" y="3343468"/>
          <a:ext cx="2027936" cy="15756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7936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6612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Proprio sito web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Marketplace</a:t>
                      </a:r>
                      <a:b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(es. Amazon, e-</a:t>
                      </a:r>
                      <a:r>
                        <a:rPr lang="it-IT" sz="1200" b="0" i="1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bay</a:t>
                      </a: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i="1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Proprie pagine sui social network</a:t>
                      </a:r>
                      <a:endParaRPr lang="it-IT" sz="1200" b="0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</a:tbl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A186B7D-8BB2-BAA0-9E62-51BB5ADEEFBC}"/>
              </a:ext>
            </a:extLst>
          </p:cNvPr>
          <p:cNvSpPr/>
          <p:nvPr/>
        </p:nvSpPr>
        <p:spPr>
          <a:xfrm>
            <a:off x="5213298" y="5002827"/>
            <a:ext cx="5264202" cy="580872"/>
          </a:xfrm>
          <a:prstGeom prst="roundRect">
            <a:avLst/>
          </a:prstGeom>
          <a:solidFill>
            <a:srgbClr val="ED7D3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Nell’ultimo biennio 2023/2024 è stato prodotto dal commercio online il </a:t>
            </a:r>
            <a:r>
              <a:rPr lang="it-IT" sz="2000" b="1">
                <a:solidFill>
                  <a:schemeClr val="tx1"/>
                </a:solidFill>
                <a:latin typeface="Century Gothic" panose="020B0502020202020204" pitchFamily="34" charset="0"/>
              </a:rPr>
              <a:t>7,1%</a:t>
            </a:r>
            <a: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del fatturato dell’impresa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93">
            <a:extLst>
              <a:ext uri="{FF2B5EF4-FFF2-40B4-BE49-F238E27FC236}">
                <a16:creationId xmlns:a16="http://schemas.microsoft.com/office/drawing/2014/main" id="{894BD060-E598-670C-C042-F85692454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299" y="5780709"/>
            <a:ext cx="638465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40 casi di cui 7 di Bergamo. </a:t>
            </a:r>
            <a:r>
              <a:rPr lang="it-IT" altLang="it-IT" sz="1000" b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C998F27-05F4-B759-53BF-2985FB8B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332" y="3285373"/>
            <a:ext cx="3557625" cy="17070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6AD683-F9BD-A5C6-DB00-8BBA5A5A4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59" y="5902560"/>
            <a:ext cx="1579001" cy="280440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25EC3C-939C-CBDE-870B-C49C4C73C018}"/>
              </a:ext>
            </a:extLst>
          </p:cNvPr>
          <p:cNvSpPr txBox="1"/>
          <p:nvPr/>
        </p:nvSpPr>
        <p:spPr>
          <a:xfrm>
            <a:off x="3077654" y="3477970"/>
            <a:ext cx="10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highlight>
                  <a:srgbClr val="D9D9D9"/>
                </a:highlight>
                <a:latin typeface="Century Gothic" panose="020B0502020202020204" pitchFamily="34" charset="0"/>
              </a:rPr>
              <a:t>24,1%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F18F962-C1D9-13A3-AEDF-C935CCB67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20007"/>
              </p:ext>
            </p:extLst>
          </p:nvPr>
        </p:nvGraphicFramePr>
        <p:xfrm>
          <a:off x="10510935" y="3390991"/>
          <a:ext cx="810758" cy="170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58">
                  <a:extLst>
                    <a:ext uri="{9D8B030D-6E8A-4147-A177-3AD203B41FA5}">
                      <a16:colId xmlns:a16="http://schemas.microsoft.com/office/drawing/2014/main" val="4263966014"/>
                    </a:ext>
                  </a:extLst>
                </a:gridCol>
              </a:tblGrid>
              <a:tr h="569010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71,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</a:tbl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34DBEBD-2E75-002F-6BCC-F764B7964E2E}"/>
              </a:ext>
            </a:extLst>
          </p:cNvPr>
          <p:cNvSpPr/>
          <p:nvPr/>
        </p:nvSpPr>
        <p:spPr>
          <a:xfrm>
            <a:off x="10105427" y="3108126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  <a:endParaRPr lang="it-IT" sz="105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1DD352-C491-DC35-D393-7D89F458961A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150870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681F43F3-2DCA-A565-CAB3-693B088C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9936D6C-6D2D-F65D-B480-8BE153D1C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32268"/>
              </p:ext>
            </p:extLst>
          </p:nvPr>
        </p:nvGraphicFramePr>
        <p:xfrm>
          <a:off x="4104857" y="1971525"/>
          <a:ext cx="4956629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93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7EDC-B36B-F83E-1554-82B6E0F5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550E6DE-9ECF-DCBE-52B2-13F8B0A8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624" y="2055085"/>
            <a:ext cx="5358848" cy="3042168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06359915-CD64-814D-A796-5C17ADB820A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E-commerce|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31,7% dei dettaglianti effettua vendite tramite commercio elettrico. Tra coloro che utilizzano questo metodo, il proprio sito web (100%) è la piattaforma egemone. Nell’ultimo biennio, il 7,1% del fatturato dell’impresa è stato prodotto tramite e-commerce.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F52A5676-49C5-8925-67C1-F747579A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 di cui 31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D990BFE3-66CC-BE00-1421-F02F8BD6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La Sua impresa effettua vendite tramite il commercio elettronico?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8316BE-A227-4273-DB29-AA022DF6611D}"/>
              </a:ext>
            </a:extLst>
          </p:cNvPr>
          <p:cNvSpPr txBox="1"/>
          <p:nvPr/>
        </p:nvSpPr>
        <p:spPr>
          <a:xfrm>
            <a:off x="5010539" y="2295331"/>
            <a:ext cx="6587412" cy="3946849"/>
          </a:xfrm>
          <a:prstGeom prst="rect">
            <a:avLst/>
          </a:prstGeom>
          <a:noFill/>
          <a:ln w="28575">
            <a:solidFill>
              <a:srgbClr val="203864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45C1E0F-F2C8-AF71-F81B-D21716EC7DA1}"/>
              </a:ext>
            </a:extLst>
          </p:cNvPr>
          <p:cNvSpPr/>
          <p:nvPr/>
        </p:nvSpPr>
        <p:spPr>
          <a:xfrm>
            <a:off x="3111487" y="2770938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>
                <a:solidFill>
                  <a:srgbClr val="203864"/>
                </a:solidFill>
                <a:latin typeface="Century Gothic" panose="020B0502020202020204" pitchFamily="34" charset="0"/>
              </a:rPr>
              <a:t>31,7%</a:t>
            </a:r>
          </a:p>
          <a:p>
            <a:r>
              <a:rPr lang="it-IT" sz="2400">
                <a:solidFill>
                  <a:srgbClr val="203864"/>
                </a:solidFill>
                <a:latin typeface="Century Gothic" panose="020B0502020202020204" pitchFamily="34" charset="0"/>
              </a:rPr>
              <a:t>Sì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2B455F8-1BD1-5D16-AECF-8C8AC8FBE3EB}"/>
              </a:ext>
            </a:extLst>
          </p:cNvPr>
          <p:cNvSpPr/>
          <p:nvPr/>
        </p:nvSpPr>
        <p:spPr>
          <a:xfrm>
            <a:off x="335359" y="4730866"/>
            <a:ext cx="990610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  <a:t>77,5%</a:t>
            </a:r>
            <a:b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2250CF3-B512-B559-5F24-5E4CCB885111}"/>
              </a:ext>
            </a:extLst>
          </p:cNvPr>
          <p:cNvSpPr/>
          <p:nvPr/>
        </p:nvSpPr>
        <p:spPr>
          <a:xfrm>
            <a:off x="4324735" y="2693008"/>
            <a:ext cx="601824" cy="563734"/>
          </a:xfrm>
          <a:prstGeom prst="rightArrow">
            <a:avLst/>
          </a:prstGeom>
          <a:solidFill>
            <a:srgbClr val="20386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FE4E2A-670A-DF61-BBB0-7CEC06B1E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349" y="2507088"/>
            <a:ext cx="6369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i="1">
                <a:latin typeface="Century Gothic" panose="020B0502020202020204" pitchFamily="34" charset="0"/>
              </a:rPr>
              <a:t>(Solo a coloro che fanno E-Commerce) </a:t>
            </a:r>
            <a:r>
              <a:rPr lang="it-IT" sz="1800" b="0">
                <a:latin typeface="Century Gothic" panose="020B0502020202020204" pitchFamily="34" charset="0"/>
              </a:rPr>
              <a:t>Attraverso quale piattaforma effettuate e-commerce? 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F3D58A76-A1C1-835C-5C00-5D80B21AD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72328"/>
              </p:ext>
            </p:extLst>
          </p:nvPr>
        </p:nvGraphicFramePr>
        <p:xfrm>
          <a:off x="5213298" y="3343468"/>
          <a:ext cx="2027936" cy="15756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7936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6612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Proprio sito web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Proprie pagine sui social network</a:t>
                      </a:r>
                      <a:endParaRPr lang="it-IT" sz="1200" b="0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Marketplace</a:t>
                      </a:r>
                      <a:b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(es. Amazon, e-</a:t>
                      </a:r>
                      <a:r>
                        <a:rPr lang="it-IT" sz="1200" b="0" i="1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bay</a:t>
                      </a: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i="1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</a:tbl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B604991-E734-0044-0873-6831343E58F8}"/>
              </a:ext>
            </a:extLst>
          </p:cNvPr>
          <p:cNvSpPr/>
          <p:nvPr/>
        </p:nvSpPr>
        <p:spPr>
          <a:xfrm>
            <a:off x="5213297" y="5002827"/>
            <a:ext cx="5249915" cy="580872"/>
          </a:xfrm>
          <a:prstGeom prst="roundRect">
            <a:avLst/>
          </a:prstGeom>
          <a:solidFill>
            <a:srgbClr val="20386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Nell’ultimo biennio 2023/2024 è stato prodotto dal commercio online il </a:t>
            </a:r>
            <a:r>
              <a:rPr 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7,1%</a:t>
            </a:r>
            <a:r>
              <a:rPr lang="it-IT" sz="14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del fatturato dell’impresa</a:t>
            </a:r>
            <a:endParaRPr lang="it-IT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93">
            <a:extLst>
              <a:ext uri="{FF2B5EF4-FFF2-40B4-BE49-F238E27FC236}">
                <a16:creationId xmlns:a16="http://schemas.microsoft.com/office/drawing/2014/main" id="{E2745255-AD23-20ED-69E1-5E999594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298" y="5780709"/>
            <a:ext cx="638465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 casi. </a:t>
            </a:r>
            <a:r>
              <a:rPr lang="it-IT" altLang="it-IT" sz="1000" b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05D574-75FF-303B-F00E-7E66207ABC51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AE927F-FD19-DFF2-3E5C-6B56C5B85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307" y="3259860"/>
            <a:ext cx="3419011" cy="1707028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362CF8F-EB0A-4223-7C99-31383EBD9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49938"/>
              </p:ext>
            </p:extLst>
          </p:nvPr>
        </p:nvGraphicFramePr>
        <p:xfrm>
          <a:off x="10510935" y="3390991"/>
          <a:ext cx="810758" cy="170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58">
                  <a:extLst>
                    <a:ext uri="{9D8B030D-6E8A-4147-A177-3AD203B41FA5}">
                      <a16:colId xmlns:a16="http://schemas.microsoft.com/office/drawing/2014/main" val="4263966014"/>
                    </a:ext>
                  </a:extLst>
                </a:gridCol>
              </a:tblGrid>
              <a:tr h="569010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100,0%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22,2%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33,3%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</a:tbl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41798D9-FC6B-0DBD-1925-2E5E4D63D6BF}"/>
              </a:ext>
            </a:extLst>
          </p:cNvPr>
          <p:cNvSpPr/>
          <p:nvPr/>
        </p:nvSpPr>
        <p:spPr>
          <a:xfrm>
            <a:off x="10105427" y="3108126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  <a:endParaRPr lang="it-IT" sz="105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44D968-F61D-FB69-3288-F20C0BAC5F3A}"/>
              </a:ext>
            </a:extLst>
          </p:cNvPr>
          <p:cNvSpPr txBox="1"/>
          <p:nvPr/>
        </p:nvSpPr>
        <p:spPr>
          <a:xfrm>
            <a:off x="3077654" y="3477970"/>
            <a:ext cx="10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highlight>
                  <a:srgbClr val="D9D9D9"/>
                </a:highlight>
                <a:latin typeface="Century Gothic" panose="020B0502020202020204" pitchFamily="34" charset="0"/>
              </a:rPr>
              <a:t>29,0%</a:t>
            </a:r>
          </a:p>
        </p:txBody>
      </p:sp>
    </p:spTree>
    <p:extLst>
      <p:ext uri="{BB962C8B-B14F-4D97-AF65-F5344CB8AC3E}">
        <p14:creationId xmlns:p14="http://schemas.microsoft.com/office/powerpoint/2010/main" val="355302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455F1-143A-1833-18BB-558C7CD0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FF715B-371E-AF2E-5533-436EF3B48481}"/>
              </a:ext>
            </a:extLst>
          </p:cNvPr>
          <p:cNvSpPr txBox="1"/>
          <p:nvPr/>
        </p:nvSpPr>
        <p:spPr>
          <a:xfrm>
            <a:off x="1011976" y="2576786"/>
            <a:ext cx="5305697" cy="1575282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A606D84A-2BDF-1368-6875-8BD9A2DFE35F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Approvvigionamenti|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grossisti si rivolgono per il 71% dei propri approvvigionamenti ai produttori; i dettagliati, invece, si rivolgono per il 42,1% ai produttori e per il 57,9% ai grossisti.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Il trend viene rispettato anche dai grossisti e dettaglianti di Bergamo.</a:t>
            </a:r>
            <a:endParaRPr kumimoji="0" lang="it-IT" sz="2200" b="1" i="0" u="non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DBBE5C3A-C9CF-D961-6F83-CDA22CE7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8BE64A97-A288-A856-2201-1D2C9D909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Fatto 100 il totale degli approvvigionamenti per la Sua impresa, a chi si rivolge tra Grossisti o Produttori?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863B95-EA04-F8D4-6B89-D241195C14F9}"/>
              </a:ext>
            </a:extLst>
          </p:cNvPr>
          <p:cNvSpPr txBox="1"/>
          <p:nvPr/>
        </p:nvSpPr>
        <p:spPr>
          <a:xfrm>
            <a:off x="2026648" y="2398156"/>
            <a:ext cx="329349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 ITALIA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8B44E4-5474-A7AF-BC2F-69834B225A4F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 E BERGAMO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099F02-CE4A-166E-CC58-37F5B9007DB8}"/>
              </a:ext>
            </a:extLst>
          </p:cNvPr>
          <p:cNvSpPr txBox="1"/>
          <p:nvPr/>
        </p:nvSpPr>
        <p:spPr>
          <a:xfrm>
            <a:off x="6375745" y="2572167"/>
            <a:ext cx="5305697" cy="1575282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F6C7BB-ADA0-7E9A-8011-789C69C9BC94}"/>
              </a:ext>
            </a:extLst>
          </p:cNvPr>
          <p:cNvSpPr txBox="1"/>
          <p:nvPr/>
        </p:nvSpPr>
        <p:spPr>
          <a:xfrm>
            <a:off x="7288817" y="2384206"/>
            <a:ext cx="377634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 BERGAMO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375BFF-1DA4-D667-D55D-0C6B7D2ADC56}"/>
              </a:ext>
            </a:extLst>
          </p:cNvPr>
          <p:cNvSpPr txBox="1"/>
          <p:nvPr/>
        </p:nvSpPr>
        <p:spPr>
          <a:xfrm>
            <a:off x="1041012" y="4440808"/>
            <a:ext cx="5305697" cy="1575282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D64BD6-D857-64C4-C6B3-7BCD0F7C7004}"/>
              </a:ext>
            </a:extLst>
          </p:cNvPr>
          <p:cNvSpPr txBox="1"/>
          <p:nvPr/>
        </p:nvSpPr>
        <p:spPr>
          <a:xfrm>
            <a:off x="2055684" y="4262178"/>
            <a:ext cx="3264460" cy="307777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 ITALIA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44AD3E4-54BA-AE8F-4994-7D433B70E2B9}"/>
              </a:ext>
            </a:extLst>
          </p:cNvPr>
          <p:cNvSpPr txBox="1"/>
          <p:nvPr/>
        </p:nvSpPr>
        <p:spPr>
          <a:xfrm>
            <a:off x="6404781" y="4436189"/>
            <a:ext cx="5305697" cy="1575282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BBCC0A-C880-F315-39C8-2EA620E4A64C}"/>
              </a:ext>
            </a:extLst>
          </p:cNvPr>
          <p:cNvSpPr txBox="1"/>
          <p:nvPr/>
        </p:nvSpPr>
        <p:spPr>
          <a:xfrm>
            <a:off x="7317852" y="4248228"/>
            <a:ext cx="3747311" cy="307777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 BERGAMO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EBB9DFE-933B-8C2E-D3D4-27FD7370F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9891">
            <a:off x="2512471" y="2753379"/>
            <a:ext cx="2245507" cy="1222095"/>
          </a:xfrm>
          <a:prstGeom prst="rect">
            <a:avLst/>
          </a:prstGeom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F93151EF-B29D-7E3E-B337-630FC20DC187}"/>
              </a:ext>
            </a:extLst>
          </p:cNvPr>
          <p:cNvSpPr/>
          <p:nvPr/>
        </p:nvSpPr>
        <p:spPr>
          <a:xfrm>
            <a:off x="4298888" y="3160958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ED7D31"/>
                </a:solidFill>
                <a:latin typeface="Century Gothic" panose="020B0502020202020204" pitchFamily="34" charset="0"/>
              </a:rPr>
              <a:t>29,0%</a:t>
            </a:r>
          </a:p>
          <a:p>
            <a:r>
              <a:rPr lang="it-IT" sz="1600">
                <a:solidFill>
                  <a:srgbClr val="ED7D31"/>
                </a:solidFill>
                <a:latin typeface="Century Gothic" panose="020B0502020202020204" pitchFamily="34" charset="0"/>
              </a:rPr>
              <a:t>Grossisti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52622FC-E04C-CBCD-613A-B41A9FD02680}"/>
              </a:ext>
            </a:extLst>
          </p:cNvPr>
          <p:cNvSpPr/>
          <p:nvPr/>
        </p:nvSpPr>
        <p:spPr>
          <a:xfrm>
            <a:off x="1315105" y="3221308"/>
            <a:ext cx="1786417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71,0%</a:t>
            </a:r>
            <a:br>
              <a:rPr lang="it-IT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Produttori</a:t>
            </a:r>
            <a:endParaRPr lang="it-IT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Grafico 27">
            <a:extLst>
              <a:ext uri="{FF2B5EF4-FFF2-40B4-BE49-F238E27FC236}">
                <a16:creationId xmlns:a16="http://schemas.microsoft.com/office/drawing/2014/main" id="{85E344BD-41C2-B7A9-F48C-78BBDBAED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11790"/>
              </p:ext>
            </p:extLst>
          </p:nvPr>
        </p:nvGraphicFramePr>
        <p:xfrm>
          <a:off x="8282311" y="2661401"/>
          <a:ext cx="1826740" cy="143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1EDE9BFB-1FC5-0571-E45B-906A62DD8A26}"/>
              </a:ext>
            </a:extLst>
          </p:cNvPr>
          <p:cNvSpPr/>
          <p:nvPr/>
        </p:nvSpPr>
        <p:spPr>
          <a:xfrm>
            <a:off x="9782436" y="3177079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ED7D31"/>
                </a:solidFill>
                <a:latin typeface="Century Gothic" panose="020B0502020202020204" pitchFamily="34" charset="0"/>
              </a:rPr>
              <a:t>30,4%</a:t>
            </a:r>
          </a:p>
          <a:p>
            <a:r>
              <a:rPr lang="it-IT" sz="1600">
                <a:solidFill>
                  <a:srgbClr val="ED7D31"/>
                </a:solidFill>
                <a:latin typeface="Century Gothic" panose="020B0502020202020204" pitchFamily="34" charset="0"/>
              </a:rPr>
              <a:t>Grossisti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F47C7142-B698-6F25-CE5E-67667266D113}"/>
              </a:ext>
            </a:extLst>
          </p:cNvPr>
          <p:cNvSpPr/>
          <p:nvPr/>
        </p:nvSpPr>
        <p:spPr>
          <a:xfrm>
            <a:off x="6734001" y="3237429"/>
            <a:ext cx="1786417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69,6%</a:t>
            </a:r>
            <a:br>
              <a:rPr lang="it-IT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Produttori</a:t>
            </a:r>
            <a:endParaRPr lang="it-IT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34B2DA39-E849-5422-3C07-66249615A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92342">
            <a:off x="2681515" y="4625590"/>
            <a:ext cx="2021086" cy="1224000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9F62DA5-B780-41EC-BDCC-DDC656ACF8CC}"/>
              </a:ext>
            </a:extLst>
          </p:cNvPr>
          <p:cNvSpPr/>
          <p:nvPr/>
        </p:nvSpPr>
        <p:spPr>
          <a:xfrm>
            <a:off x="4298888" y="5007204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203864"/>
                </a:solidFill>
                <a:latin typeface="Century Gothic" panose="020B0502020202020204" pitchFamily="34" charset="0"/>
              </a:rPr>
              <a:t>57,9%</a:t>
            </a:r>
          </a:p>
          <a:p>
            <a:r>
              <a:rPr lang="it-IT" sz="1600">
                <a:solidFill>
                  <a:srgbClr val="203864"/>
                </a:solidFill>
                <a:latin typeface="Century Gothic" panose="020B0502020202020204" pitchFamily="34" charset="0"/>
              </a:rPr>
              <a:t>Grossisti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3BE6799-2D1A-9BF1-6EF0-1DE4A2763244}"/>
              </a:ext>
            </a:extLst>
          </p:cNvPr>
          <p:cNvSpPr/>
          <p:nvPr/>
        </p:nvSpPr>
        <p:spPr>
          <a:xfrm>
            <a:off x="1652853" y="5081084"/>
            <a:ext cx="1460288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42,1%</a:t>
            </a:r>
            <a:br>
              <a:rPr lang="it-IT" sz="2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Produttori</a:t>
            </a:r>
            <a:endParaRPr lang="it-IT" sz="24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6A05D2E-00FB-2EE8-BC2B-3554D0FA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66180"/>
              </p:ext>
            </p:extLst>
          </p:nvPr>
        </p:nvGraphicFramePr>
        <p:xfrm>
          <a:off x="8360436" y="4469529"/>
          <a:ext cx="1775880" cy="152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63C003E-7DAA-5D2F-06B3-F99800CFC52C}"/>
              </a:ext>
            </a:extLst>
          </p:cNvPr>
          <p:cNvSpPr/>
          <p:nvPr/>
        </p:nvSpPr>
        <p:spPr>
          <a:xfrm>
            <a:off x="9885315" y="5002437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203864"/>
                </a:solidFill>
                <a:latin typeface="Century Gothic" panose="020B0502020202020204" pitchFamily="34" charset="0"/>
              </a:rPr>
              <a:t>55,1%</a:t>
            </a:r>
          </a:p>
          <a:p>
            <a:r>
              <a:rPr lang="it-IT" sz="1600">
                <a:solidFill>
                  <a:srgbClr val="203864"/>
                </a:solidFill>
                <a:latin typeface="Century Gothic" panose="020B0502020202020204" pitchFamily="34" charset="0"/>
              </a:rPr>
              <a:t>Grossisti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B7B042C-0FE7-F21B-50C8-F0C95285AD3F}"/>
              </a:ext>
            </a:extLst>
          </p:cNvPr>
          <p:cNvSpPr/>
          <p:nvPr/>
        </p:nvSpPr>
        <p:spPr>
          <a:xfrm>
            <a:off x="7115448" y="5076317"/>
            <a:ext cx="1460288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44,9%</a:t>
            </a:r>
            <a:br>
              <a:rPr lang="it-IT" sz="24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Produttori</a:t>
            </a:r>
            <a:endParaRPr lang="it-IT" sz="24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1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07B6-63BF-2902-57B3-0D0F1763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77F3B355-E521-F11E-628D-E124576E2AB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Logistica|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Nella relazione con i propri fornitori, i grossisti ottengono i prodotti acquistati tramite spedizione da parte dei fornitori o tramite ritiro in magazzino dai propri clienti (89,9%).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4E004EFF-7475-9235-BB5F-D3F3F54A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 di cui 29 casi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86C5FB8F-B3ED-F336-1F10-9372ED89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Pensando alla Sua attività ordinaria, come gestite la relazione con i Vostri fornitori con riferimento alla logistica?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3ACB7-FF57-C7D9-578A-B392E9DF10E9}"/>
              </a:ext>
            </a:extLst>
          </p:cNvPr>
          <p:cNvSpPr txBox="1"/>
          <p:nvPr/>
        </p:nvSpPr>
        <p:spPr>
          <a:xfrm>
            <a:off x="500670" y="2629288"/>
            <a:ext cx="353405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PER MEMORIA…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DAFFB4-C8AF-6D35-C1A9-903219BB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0" y="2988503"/>
            <a:ext cx="3744865" cy="27753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126324-451E-1D03-0275-FB9BE590E5E0}"/>
              </a:ext>
            </a:extLst>
          </p:cNvPr>
          <p:cNvSpPr txBox="1"/>
          <p:nvPr/>
        </p:nvSpPr>
        <p:spPr>
          <a:xfrm>
            <a:off x="4329978" y="2133600"/>
            <a:ext cx="7356634" cy="3797088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FBA1151-3E4E-85AC-4ECB-E959E3DFE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2950"/>
              </p:ext>
            </p:extLst>
          </p:nvPr>
        </p:nvGraphicFramePr>
        <p:xfrm>
          <a:off x="4386022" y="2531390"/>
          <a:ext cx="5459942" cy="32933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1213">
                  <a:extLst>
                    <a:ext uri="{9D8B030D-6E8A-4147-A177-3AD203B41FA5}">
                      <a16:colId xmlns:a16="http://schemas.microsoft.com/office/drawing/2014/main" val="2982565917"/>
                    </a:ext>
                  </a:extLst>
                </a:gridCol>
                <a:gridCol w="4538729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880783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89,9%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ci vengono spediti dai fornitori o ritirati dai clienti nel nostro magazzino (la Ferramenta ha un proprio magazzino ed utilizza i corrieri di terzi, ossia dei propri fornitori o dei propri clienti)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880783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li conservano i nostri fornitori nel loro magazzino fino a nostra richiesta utilizzando nostri corrieri (la Ferramenta non dispone di un proprio magazzino ma cura in proprio la logistica con propri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995668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li conservano i nostri fornitori nel loro magazzino fino a nostra richiesta utilizzando i corrieri dei fornitori o dei clienti (la Ferramenta non dispone di un proprio magazzino né di propri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536128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Ferramenta si affida ad un fornitore globale che si occupa di tutta la logistica (sia per il magazzino che 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E911C18-2ABD-73EA-A016-3B8A4D0A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90520"/>
              </p:ext>
            </p:extLst>
          </p:nvPr>
        </p:nvGraphicFramePr>
        <p:xfrm>
          <a:off x="10510935" y="2531388"/>
          <a:ext cx="794374" cy="329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74">
                  <a:extLst>
                    <a:ext uri="{9D8B030D-6E8A-4147-A177-3AD203B41FA5}">
                      <a16:colId xmlns:a16="http://schemas.microsoft.com/office/drawing/2014/main" val="4263966014"/>
                    </a:ext>
                  </a:extLst>
                </a:gridCol>
              </a:tblGrid>
              <a:tr h="823341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82,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Dato non rilevato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7495"/>
                  </a:ext>
                </a:extLst>
              </a:tr>
            </a:tbl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9CE267C-D127-3C80-27FE-861F1C13A50F}"/>
              </a:ext>
            </a:extLst>
          </p:cNvPr>
          <p:cNvSpPr/>
          <p:nvPr/>
        </p:nvSpPr>
        <p:spPr>
          <a:xfrm>
            <a:off x="10105427" y="2230671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  <a:endParaRPr lang="it-IT" sz="105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50382F-0F40-A2FD-4CDE-F2598DA9D956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339831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C4B10-87A2-2F37-0C5D-902796D5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D907F8ED-F5BF-E9D9-3211-4CC1C240D31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Logistica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Allo stesso modo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operano i dettaglianti nella relazione con i propri fornitori, ossia i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prodotti vengono loro spediti dai fornitori o ritirati in magazzino dai propri clienti (95,1%).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5803B949-F852-3464-F637-E03D312E2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 di cui 31 di Bergamo.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086E6985-ED69-DF09-C4E2-B8142A65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Pensando alla Sua attività ordinaria, come gestite la relazione con i Vostri fornitori con riferimento alla logistica?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F55773-3F64-C858-0251-F5567B28488F}"/>
              </a:ext>
            </a:extLst>
          </p:cNvPr>
          <p:cNvSpPr txBox="1"/>
          <p:nvPr/>
        </p:nvSpPr>
        <p:spPr>
          <a:xfrm>
            <a:off x="500670" y="2629288"/>
            <a:ext cx="353405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latin typeface="Century Gothic" panose="020B0502020202020204" pitchFamily="34" charset="0"/>
              </a:rPr>
              <a:t>PER MEMORIA…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E1D103-2737-0941-DB84-F02184FD5374}"/>
              </a:ext>
            </a:extLst>
          </p:cNvPr>
          <p:cNvSpPr txBox="1"/>
          <p:nvPr/>
        </p:nvSpPr>
        <p:spPr>
          <a:xfrm>
            <a:off x="4357687" y="2167575"/>
            <a:ext cx="7358400" cy="3780000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E6BC95D-54E8-433F-CC2F-83958A44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59121"/>
              </p:ext>
            </p:extLst>
          </p:nvPr>
        </p:nvGraphicFramePr>
        <p:xfrm>
          <a:off x="4419682" y="2505563"/>
          <a:ext cx="5811084" cy="33870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0458">
                  <a:extLst>
                    <a:ext uri="{9D8B030D-6E8A-4147-A177-3AD203B41FA5}">
                      <a16:colId xmlns:a16="http://schemas.microsoft.com/office/drawing/2014/main" val="2982565917"/>
                    </a:ext>
                  </a:extLst>
                </a:gridCol>
                <a:gridCol w="4830626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820027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95,1%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ci vengono spediti dai fornitori o ritirati dai clienti nel nostro magazzino (la Ferramenta ha un proprio magazzino ed utilizza i corrieri di terzi, ossia dei propri fornitori o dei propri clienti)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820027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Ferramenta si affida ad un fornitore globale che si occupa di tutta la logistica (sia per il magazzino che 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07236"/>
                  </a:ext>
                </a:extLst>
              </a:tr>
              <a:tr h="820027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li conservano i nostri fornitori nel loro magazzino fino a nostra richiesta utilizzando nostri corrieri (la Ferramenta non dispone di un proprio magazzino ma cura in proprio la logistica con propri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926988">
                <a:tc>
                  <a:txBody>
                    <a:bodyPr/>
                    <a:lstStyle/>
                    <a:p>
                      <a:pPr algn="r"/>
                      <a:r>
                        <a:rPr lang="it-IT" sz="20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prodotti che acquistiamo li conservano i nostri fornitori nel loro magazzino fino a nostra richiesta utilizzando i corrieri dei fornitori o dei clienti (la Ferramenta non dispone di un proprio magazzino né di propri corrieri)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21D1AE4-0058-BE46-847A-70133CBB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0" y="3036475"/>
            <a:ext cx="3673151" cy="27882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0A66C5-3DF4-CE05-28F7-3E21436AB324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AE0CFC9-668A-9F05-5A9E-71BE669A3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32891"/>
              </p:ext>
            </p:extLst>
          </p:nvPr>
        </p:nvGraphicFramePr>
        <p:xfrm>
          <a:off x="10510935" y="2531388"/>
          <a:ext cx="794374" cy="329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74">
                  <a:extLst>
                    <a:ext uri="{9D8B030D-6E8A-4147-A177-3AD203B41FA5}">
                      <a16:colId xmlns:a16="http://schemas.microsoft.com/office/drawing/2014/main" val="4263966014"/>
                    </a:ext>
                  </a:extLst>
                </a:gridCol>
              </a:tblGrid>
              <a:tr h="823341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90,3%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4368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algn="ctr"/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07721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Dato non rilevato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92387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7495"/>
                  </a:ext>
                </a:extLst>
              </a:tr>
            </a:tbl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36EC03F-4BED-F7FE-73CA-2519DE04AE43}"/>
              </a:ext>
            </a:extLst>
          </p:cNvPr>
          <p:cNvSpPr/>
          <p:nvPr/>
        </p:nvSpPr>
        <p:spPr>
          <a:xfrm>
            <a:off x="10105427" y="2230671"/>
            <a:ext cx="1581184" cy="2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u="sng">
                <a:solidFill>
                  <a:schemeClr val="tx1"/>
                </a:solidFill>
                <a:latin typeface="Century Gothic" panose="020B0502020202020204" pitchFamily="34" charset="0"/>
              </a:rPr>
              <a:t>Bergamo</a:t>
            </a:r>
            <a:endParaRPr lang="it-IT" sz="105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26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D2B24-7628-4168-1583-6501C7FB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E53BFA-326B-FCA8-1AE4-144DFB77F0EE}"/>
              </a:ext>
            </a:extLst>
          </p:cNvPr>
          <p:cNvSpPr txBox="1"/>
          <p:nvPr/>
        </p:nvSpPr>
        <p:spPr>
          <a:xfrm>
            <a:off x="6309813" y="2584537"/>
            <a:ext cx="4660377" cy="3474972"/>
          </a:xfrm>
          <a:prstGeom prst="rect">
            <a:avLst/>
          </a:prstGeom>
          <a:noFill/>
          <a:ln w="28575">
            <a:solidFill>
              <a:srgbClr val="595959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DE9AA10-C0AB-5A26-DD2E-6FA4DC1B1BF0}"/>
              </a:ext>
            </a:extLst>
          </p:cNvPr>
          <p:cNvSpPr txBox="1"/>
          <p:nvPr/>
        </p:nvSpPr>
        <p:spPr>
          <a:xfrm>
            <a:off x="1011976" y="2576786"/>
            <a:ext cx="4660377" cy="347497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E6E2609-7549-F2DF-ED80-96ECE28039F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Passaggio generazionale|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Nella totalità dei grossisti e dettaglianti italiani il 30,8% dovrà affrontare o ha già affrontato un passaggio generazionale. Il dato si abbassa al 25% quando si parla delle imprese di Bergamo di questo settore.</a:t>
            </a:r>
            <a:endParaRPr kumimoji="0" lang="it-IT" sz="2200" b="1" i="0" u="non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33427850-C272-FBAD-8301-63168222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 di cui 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86CFF043-5133-2B12-48D9-F51F58C8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La Sua impresa ha affrontato un passaggio generazionale nell’ultimo biennio (2023/2024) o pensa di effettuarlo nei prossimi due anni (2025/2026)?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47F907-F7B5-68CA-BF47-E4B99DF9B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2127">
            <a:off x="689686" y="3044487"/>
            <a:ext cx="4163929" cy="2097206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250D9FF-151E-AEB2-CF33-84C416B9B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377847"/>
              </p:ext>
            </p:extLst>
          </p:nvPr>
        </p:nvGraphicFramePr>
        <p:xfrm>
          <a:off x="6018607" y="3093470"/>
          <a:ext cx="4111557" cy="20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BEE5E0-1978-219A-4DE8-7A41818CE86B}"/>
              </a:ext>
            </a:extLst>
          </p:cNvPr>
          <p:cNvSpPr txBox="1"/>
          <p:nvPr/>
        </p:nvSpPr>
        <p:spPr>
          <a:xfrm>
            <a:off x="982940" y="2398156"/>
            <a:ext cx="274116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5AB84DF-BE06-1CC3-1184-8F62104BF92C}"/>
              </a:ext>
            </a:extLst>
          </p:cNvPr>
          <p:cNvSpPr txBox="1"/>
          <p:nvPr/>
        </p:nvSpPr>
        <p:spPr>
          <a:xfrm>
            <a:off x="6290413" y="2397981"/>
            <a:ext cx="2741168" cy="307777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BERGAMO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3691965-8C9C-A555-6FDE-501E58075927}"/>
              </a:ext>
            </a:extLst>
          </p:cNvPr>
          <p:cNvSpPr/>
          <p:nvPr/>
        </p:nvSpPr>
        <p:spPr>
          <a:xfrm>
            <a:off x="957888" y="5171586"/>
            <a:ext cx="1628450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u="sng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69,2%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Non è previsto / Non è necessario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28DFBD4-01DC-7746-0D01-D80C582ABB25}"/>
              </a:ext>
            </a:extLst>
          </p:cNvPr>
          <p:cNvSpPr/>
          <p:nvPr/>
        </p:nvSpPr>
        <p:spPr>
          <a:xfrm>
            <a:off x="3653144" y="3049650"/>
            <a:ext cx="1929903" cy="591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548235"/>
                </a:solidFill>
                <a:latin typeface="Century Gothic" panose="020B0502020202020204" pitchFamily="34" charset="0"/>
              </a:rPr>
              <a:t>11,2%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Abbiamo affrontato un passaggio generazionale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866139C9-7F4E-8627-D708-ACF0C4A0892F}"/>
              </a:ext>
            </a:extLst>
          </p:cNvPr>
          <p:cNvSpPr/>
          <p:nvPr/>
        </p:nvSpPr>
        <p:spPr>
          <a:xfrm>
            <a:off x="3653144" y="3882046"/>
            <a:ext cx="1929903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A9D18E"/>
                </a:solidFill>
                <a:latin typeface="Century Gothic" panose="020B0502020202020204" pitchFamily="34" charset="0"/>
              </a:rPr>
              <a:t>12,3%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Effettueremo un passaggio generazionale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954C069-66D1-66B2-DDAC-65564297A1F6}"/>
              </a:ext>
            </a:extLst>
          </p:cNvPr>
          <p:cNvSpPr/>
          <p:nvPr/>
        </p:nvSpPr>
        <p:spPr>
          <a:xfrm>
            <a:off x="3653144" y="4800234"/>
            <a:ext cx="1929903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C3E1B1"/>
                </a:solidFill>
                <a:latin typeface="Century Gothic" panose="020B0502020202020204" pitchFamily="34" charset="0"/>
              </a:rPr>
              <a:t>7,3%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Dovremmo effettuare il passaggio generazionale, ma non ce ne siamo ancora occupati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E15879E0-A32C-A902-BD4B-4F3F23DBAAB0}"/>
              </a:ext>
            </a:extLst>
          </p:cNvPr>
          <p:cNvSpPr/>
          <p:nvPr/>
        </p:nvSpPr>
        <p:spPr>
          <a:xfrm>
            <a:off x="6383060" y="5259784"/>
            <a:ext cx="1628450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u="sng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75,0%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Non è previsto / Non è necessario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77F663E-0488-8466-72BF-D81545CECCD0}"/>
              </a:ext>
            </a:extLst>
          </p:cNvPr>
          <p:cNvSpPr/>
          <p:nvPr/>
        </p:nvSpPr>
        <p:spPr>
          <a:xfrm>
            <a:off x="9078316" y="3137848"/>
            <a:ext cx="1929903" cy="591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262626"/>
                </a:solidFill>
                <a:latin typeface="Century Gothic" panose="020B0502020202020204" pitchFamily="34" charset="0"/>
              </a:rPr>
              <a:t>13,3%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Abbiamo affrontato un passaggio generazionale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39D7F22-CA69-68D9-6BBB-770CBDEC1070}"/>
              </a:ext>
            </a:extLst>
          </p:cNvPr>
          <p:cNvSpPr/>
          <p:nvPr/>
        </p:nvSpPr>
        <p:spPr>
          <a:xfrm>
            <a:off x="9078316" y="3970244"/>
            <a:ext cx="1929903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595959"/>
                </a:solidFill>
                <a:latin typeface="Century Gothic" panose="020B0502020202020204" pitchFamily="34" charset="0"/>
              </a:rPr>
              <a:t>5,0%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Effettueremo un passaggio generazionale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C0D66D30-922B-FA50-45FB-E8B676682942}"/>
              </a:ext>
            </a:extLst>
          </p:cNvPr>
          <p:cNvSpPr/>
          <p:nvPr/>
        </p:nvSpPr>
        <p:spPr>
          <a:xfrm>
            <a:off x="9078316" y="4888432"/>
            <a:ext cx="1929903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>
                <a:solidFill>
                  <a:srgbClr val="9B9B9B"/>
                </a:solidFill>
                <a:latin typeface="Century Gothic" panose="020B0502020202020204" pitchFamily="34" charset="0"/>
              </a:rPr>
              <a:t>6,7%</a:t>
            </a:r>
            <a:b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050">
                <a:solidFill>
                  <a:schemeClr val="tx1"/>
                </a:solidFill>
                <a:latin typeface="Century Gothic" panose="020B0502020202020204" pitchFamily="34" charset="0"/>
              </a:rPr>
              <a:t>Dovremmo effettuare il passaggio generazionale, ma non ce ne siamo ancora occupati</a:t>
            </a:r>
            <a:endParaRPr lang="it-IT" sz="11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1060E-CA3C-0634-7D37-585952EEBD9E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 E BERGAMO</a:t>
            </a:r>
          </a:p>
        </p:txBody>
      </p:sp>
    </p:spTree>
    <p:extLst>
      <p:ext uri="{BB962C8B-B14F-4D97-AF65-F5344CB8AC3E}">
        <p14:creationId xmlns:p14="http://schemas.microsoft.com/office/powerpoint/2010/main" val="1864467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D4BF-8C58-1F75-3929-5BD4E29F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863BCFBA-E325-FC12-DCE4-056DBBB3640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Passaggio generazionale|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40,5% dei grossisti ha affrontato o dovrà affrontare un passaggio generazionale nei prossimi anni. I conflitti tra le generazioni (37,5%) e le difficoltà a separare il ruolo familiare da quello aziendale (36,1%) sono le due maggiori difficoltà riscontrate in questo processo.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3FA7A53A-19EA-7840-93D7-9AC08E0A6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CC5B5FB6-DD7B-2EBA-004C-AC474887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La Sua impresa ha affrontato un passaggio generazionale nell’ultimo biennio (2023/2024) o pensa di effettuarlo nei prossimi due anni (2025/2026)?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5FA6E8-5329-A33B-A20B-906012416B1A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6AA4CB4-33FC-2958-8FD6-9B3695257075}"/>
              </a:ext>
            </a:extLst>
          </p:cNvPr>
          <p:cNvSpPr/>
          <p:nvPr/>
        </p:nvSpPr>
        <p:spPr>
          <a:xfrm>
            <a:off x="177799" y="5307924"/>
            <a:ext cx="1628450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u="sng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59,6%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Non è previsto / Non è necessario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19557B-EECE-FC71-6BDA-77FFD4B29A9D}"/>
              </a:ext>
            </a:extLst>
          </p:cNvPr>
          <p:cNvSpPr txBox="1"/>
          <p:nvPr/>
        </p:nvSpPr>
        <p:spPr>
          <a:xfrm>
            <a:off x="5523345" y="2552313"/>
            <a:ext cx="6105237" cy="3719176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9861176-BF41-4D00-AF1E-49864F6C0709}"/>
              </a:ext>
            </a:extLst>
          </p:cNvPr>
          <p:cNvSpPr/>
          <p:nvPr/>
        </p:nvSpPr>
        <p:spPr>
          <a:xfrm>
            <a:off x="5375560" y="3106916"/>
            <a:ext cx="581891" cy="279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709B0B6-1853-59B0-A004-1C4F2D537C16}"/>
              </a:ext>
            </a:extLst>
          </p:cNvPr>
          <p:cNvSpPr/>
          <p:nvPr/>
        </p:nvSpPr>
        <p:spPr>
          <a:xfrm>
            <a:off x="3290994" y="3388787"/>
            <a:ext cx="2781914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>
                <a:solidFill>
                  <a:srgbClr val="ED7D31"/>
                </a:solidFill>
                <a:latin typeface="Century Gothic" panose="020B0502020202020204" pitchFamily="34" charset="0"/>
              </a:rPr>
              <a:t>15,2%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Abbiamo affrontato un passaggio generazionale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1FB4847-19EF-06E6-BD98-527333DAD1DC}"/>
              </a:ext>
            </a:extLst>
          </p:cNvPr>
          <p:cNvSpPr/>
          <p:nvPr/>
        </p:nvSpPr>
        <p:spPr>
          <a:xfrm>
            <a:off x="3364885" y="4278781"/>
            <a:ext cx="2781914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>
                <a:solidFill>
                  <a:srgbClr val="FFCC66"/>
                </a:solidFill>
                <a:latin typeface="Century Gothic" panose="020B0502020202020204" pitchFamily="34" charset="0"/>
              </a:rPr>
              <a:t>16,3%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Effettueremo un passaggio generazionale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088BF74-4A55-5024-67EF-002C9C888138}"/>
              </a:ext>
            </a:extLst>
          </p:cNvPr>
          <p:cNvSpPr/>
          <p:nvPr/>
        </p:nvSpPr>
        <p:spPr>
          <a:xfrm>
            <a:off x="3369503" y="5327108"/>
            <a:ext cx="2781914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>
                <a:solidFill>
                  <a:srgbClr val="F8EB6C"/>
                </a:solidFill>
                <a:latin typeface="Century Gothic" panose="020B0502020202020204" pitchFamily="34" charset="0"/>
              </a:rPr>
              <a:t>9,0%</a:t>
            </a:r>
            <a:b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Dovremmo effettuare il passaggio generazionale, ma non ce ne siamo ancora occupati</a:t>
            </a:r>
            <a:endParaRPr lang="it-IT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67351D70-EB3D-D95C-ED9D-9BDA005E8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87882"/>
              </p:ext>
            </p:extLst>
          </p:nvPr>
        </p:nvGraphicFramePr>
        <p:xfrm>
          <a:off x="6294584" y="3445120"/>
          <a:ext cx="2438395" cy="2717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8395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268588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Conflitti tra generazioni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626705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Difficoltà a separare il ruolo familiare da quello aziendale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47646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Problemi di liquidità / Oneri fiscali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353336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Mancanza di professionalità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447646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Perdita di controllo sull’azienda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75161"/>
                  </a:ext>
                </a:extLst>
              </a:tr>
              <a:tr h="268588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268588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Nessuno</a:t>
                      </a:r>
                      <a:endParaRPr lang="it-IT" sz="1200" b="0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sp>
        <p:nvSpPr>
          <p:cNvPr id="14" name="CasellaDiTesto 9">
            <a:extLst>
              <a:ext uri="{FF2B5EF4-FFF2-40B4-BE49-F238E27FC236}">
                <a16:creationId xmlns:a16="http://schemas.microsoft.com/office/drawing/2014/main" id="{2C9D415B-5F24-B762-E8C5-88A47B62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36" y="2644901"/>
            <a:ext cx="58514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b="1" i="1">
                <a:latin typeface="Century Gothic" panose="020B0502020202020204" pitchFamily="34" charset="0"/>
              </a:rPr>
              <a:t>(Solo per coloro che hanno effettuato un passaggio generazionale o pensano che lo affronteranno)</a:t>
            </a:r>
            <a:r>
              <a:rPr lang="it-IT" sz="1600" b="0">
                <a:latin typeface="Century Gothic" panose="020B0502020202020204" pitchFamily="34" charset="0"/>
              </a:rPr>
              <a:t> Quali difficoltà hai riscontrato o teme di riscontrare in questo processo?</a:t>
            </a:r>
            <a:endParaRPr lang="it-IT" altLang="ja-JP" sz="1600" b="0">
              <a:latin typeface="Century Gothic" panose="020B0502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9A6D851-A381-D657-2C94-EC2E0066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790" y="3285330"/>
            <a:ext cx="4261473" cy="307874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37A56A3-AE24-FA33-8919-71640EB71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0" y="3182597"/>
            <a:ext cx="417002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354C-DFC0-1469-8A26-587061B50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830E6C44-7E62-630C-F56B-FA775570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BEE59FE-142C-692C-45AE-02432F8AE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48861"/>
              </p:ext>
            </p:extLst>
          </p:nvPr>
        </p:nvGraphicFramePr>
        <p:xfrm>
          <a:off x="4014216" y="1971525"/>
          <a:ext cx="5047270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7270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595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22AA6-A083-88CA-5DB4-442B3AF8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B006C86B-5899-6460-633A-CDDDDFA171F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Prodotti e servizi|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L’87,5% del fatturato del biennio 2023/2024 dei grossisti proviene dalla vendita di prodotti; per i dettaglianti è del 94,0%.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B377F712-4BFF-513A-7023-FBFACF8B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7C27C0B0-B2D0-1C33-278E-C59CF2C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Fatto 100 il fatturato dell’impresa negli ultimi due anni (2023/2024), in che percentuale proviene dalla vendita di prodotti e quanto dai servizi?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64193D-B5A0-6682-CE96-6E01361F2239}"/>
              </a:ext>
            </a:extLst>
          </p:cNvPr>
          <p:cNvSpPr txBox="1"/>
          <p:nvPr/>
        </p:nvSpPr>
        <p:spPr>
          <a:xfrm>
            <a:off x="6309813" y="2584537"/>
            <a:ext cx="4660377" cy="3474972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B5F69C-9634-2CBD-7E8E-397E79119EDD}"/>
              </a:ext>
            </a:extLst>
          </p:cNvPr>
          <p:cNvSpPr txBox="1"/>
          <p:nvPr/>
        </p:nvSpPr>
        <p:spPr>
          <a:xfrm>
            <a:off x="1011976" y="2576786"/>
            <a:ext cx="4660377" cy="3474972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EDFF6C-8A6F-B65B-F963-F8D10EFB3744}"/>
              </a:ext>
            </a:extLst>
          </p:cNvPr>
          <p:cNvSpPr txBox="1"/>
          <p:nvPr/>
        </p:nvSpPr>
        <p:spPr>
          <a:xfrm>
            <a:off x="982940" y="239815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C0F674-BF17-5F22-A84E-2D5583B1966F}"/>
              </a:ext>
            </a:extLst>
          </p:cNvPr>
          <p:cNvSpPr txBox="1"/>
          <p:nvPr/>
        </p:nvSpPr>
        <p:spPr>
          <a:xfrm>
            <a:off x="6290413" y="2397981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C95E477-5A01-1BBC-E91B-C8B0F1699779}"/>
              </a:ext>
            </a:extLst>
          </p:cNvPr>
          <p:cNvSpPr/>
          <p:nvPr/>
        </p:nvSpPr>
        <p:spPr>
          <a:xfrm>
            <a:off x="9476123" y="3132580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94,0%</a:t>
            </a:r>
          </a:p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Prodotti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5D518A7-1A92-2CBD-A3EC-099E6930BB2A}"/>
              </a:ext>
            </a:extLst>
          </p:cNvPr>
          <p:cNvSpPr/>
          <p:nvPr/>
        </p:nvSpPr>
        <p:spPr>
          <a:xfrm>
            <a:off x="6438723" y="5258742"/>
            <a:ext cx="1460288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6,0%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Servizi</a:t>
            </a:r>
            <a:endParaRPr lang="it-IT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9094293-02CA-5A04-4FA5-FEB4A4FB8570}"/>
              </a:ext>
            </a:extLst>
          </p:cNvPr>
          <p:cNvSpPr/>
          <p:nvPr/>
        </p:nvSpPr>
        <p:spPr>
          <a:xfrm>
            <a:off x="4015897" y="3284969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87,5%</a:t>
            </a:r>
          </a:p>
          <a:p>
            <a:r>
              <a:rPr lang="it-IT" sz="2000" dirty="0">
                <a:solidFill>
                  <a:srgbClr val="ED7D31"/>
                </a:solidFill>
                <a:latin typeface="Century Gothic" panose="020B0502020202020204" pitchFamily="34" charset="0"/>
              </a:rPr>
              <a:t>Prodotti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ECECE22-D211-40FD-1104-F5C8F7EECCD1}"/>
              </a:ext>
            </a:extLst>
          </p:cNvPr>
          <p:cNvSpPr/>
          <p:nvPr/>
        </p:nvSpPr>
        <p:spPr>
          <a:xfrm>
            <a:off x="726054" y="5349343"/>
            <a:ext cx="1786417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12,5%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Servizi</a:t>
            </a:r>
            <a:endParaRPr lang="it-IT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C2AFA3B-CA7A-ECD1-9112-A9D95B8F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22" y="3271734"/>
            <a:ext cx="3359716" cy="20158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433AD71-9F26-4B9B-65C7-F3FEC2DBB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5066">
            <a:off x="6694452" y="3199358"/>
            <a:ext cx="3360000" cy="2016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2F65B26-BAF2-FDB9-0A74-09D164F930BD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1518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5626-9F62-A135-33C1-0B556F8F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A56A949E-40F5-6816-8819-5D1833E074D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Vendita servizi|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Negli ultimi due anni (2023/2024), si è riscontrato per i grossisti e per i dettaglianti un aumento nella quota di fatturato proveniente dalla vendita di servizi rispettivamente del 19,1% e del’11%,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2E72ABA8-3DB1-538B-431A-73411FABB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0B87AE20-F518-A17D-BC4D-9D0F1C71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Negli ultimi due anni (2023/2024), ha notato un aumento nella quota di fatturato proveniente dalla vendita di servizi rispetto ai due anni precedenti (2022/2021)?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4EC1C6-1080-DD8C-4325-E0FB629868B0}"/>
              </a:ext>
            </a:extLst>
          </p:cNvPr>
          <p:cNvSpPr txBox="1"/>
          <p:nvPr/>
        </p:nvSpPr>
        <p:spPr>
          <a:xfrm>
            <a:off x="6309813" y="2584537"/>
            <a:ext cx="4660377" cy="3474972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14C01B-7ED0-0BAB-16A3-22EC262CEB55}"/>
              </a:ext>
            </a:extLst>
          </p:cNvPr>
          <p:cNvSpPr txBox="1"/>
          <p:nvPr/>
        </p:nvSpPr>
        <p:spPr>
          <a:xfrm>
            <a:off x="1011976" y="2576786"/>
            <a:ext cx="4660377" cy="3474972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B4D8DF-7217-71D2-62B1-59AF61E36E97}"/>
              </a:ext>
            </a:extLst>
          </p:cNvPr>
          <p:cNvSpPr txBox="1"/>
          <p:nvPr/>
        </p:nvSpPr>
        <p:spPr>
          <a:xfrm>
            <a:off x="982940" y="239815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C6BBA9-EDA0-7C36-2C77-F1E724134C6A}"/>
              </a:ext>
            </a:extLst>
          </p:cNvPr>
          <p:cNvSpPr txBox="1"/>
          <p:nvPr/>
        </p:nvSpPr>
        <p:spPr>
          <a:xfrm>
            <a:off x="6290413" y="2397981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CF5FF61-B136-38FF-2245-F2DFE23EBA89}"/>
              </a:ext>
            </a:extLst>
          </p:cNvPr>
          <p:cNvSpPr/>
          <p:nvPr/>
        </p:nvSpPr>
        <p:spPr>
          <a:xfrm>
            <a:off x="9476123" y="3132580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11,0%</a:t>
            </a:r>
          </a:p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Sì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FD05385-A2A2-9454-C60B-24B234E58D74}"/>
              </a:ext>
            </a:extLst>
          </p:cNvPr>
          <p:cNvSpPr/>
          <p:nvPr/>
        </p:nvSpPr>
        <p:spPr>
          <a:xfrm>
            <a:off x="6438723" y="5258742"/>
            <a:ext cx="1460288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89,0%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</a:t>
            </a:r>
            <a:endParaRPr lang="it-IT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456052E-B4F9-B024-0F60-8DBEED625925}"/>
              </a:ext>
            </a:extLst>
          </p:cNvPr>
          <p:cNvSpPr/>
          <p:nvPr/>
        </p:nvSpPr>
        <p:spPr>
          <a:xfrm>
            <a:off x="4015897" y="3284969"/>
            <a:ext cx="1656456" cy="453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19,1%</a:t>
            </a:r>
          </a:p>
          <a:p>
            <a:r>
              <a:rPr lang="it-IT" sz="2000" dirty="0">
                <a:solidFill>
                  <a:srgbClr val="ED7D31"/>
                </a:solidFill>
                <a:latin typeface="Century Gothic" panose="020B0502020202020204" pitchFamily="34" charset="0"/>
              </a:rPr>
              <a:t>Sì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075A9EF-3B08-9862-C16A-AC9950B79643}"/>
              </a:ext>
            </a:extLst>
          </p:cNvPr>
          <p:cNvSpPr/>
          <p:nvPr/>
        </p:nvSpPr>
        <p:spPr>
          <a:xfrm>
            <a:off x="726054" y="5349343"/>
            <a:ext cx="1786417" cy="36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80,9%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</a:t>
            </a:r>
            <a:endParaRPr lang="it-IT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1A92C18-7342-DCC0-AA59-591396941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35" y="3053115"/>
            <a:ext cx="3737182" cy="224231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D17703E-2072-976C-7496-4D30A4BEF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52" y="3093720"/>
            <a:ext cx="3737999" cy="2242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B44B0D-1143-5DEA-5419-A334FBC126A3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110206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5D64-CAEA-1CBE-69D2-470B0986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2A040E1F-77EB-4B80-7F19-0F76EA97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E4A8E92-5FA8-4961-57A6-A5338C8E9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37078"/>
              </p:ext>
            </p:extLst>
          </p:nvPr>
        </p:nvGraphicFramePr>
        <p:xfrm>
          <a:off x="4014216" y="1971525"/>
          <a:ext cx="5047270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7270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8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396FE48-498C-D67D-8A8E-6FBD423677F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Premessa|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latin typeface="Century Gothic" panose="020B0502020202020204" pitchFamily="34" charset="0"/>
                <a:ea typeface="+mj-ea"/>
                <a:cs typeface="Arial"/>
              </a:rPr>
              <a:t>Aspetti di carattere generale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FC6C765-B0D5-44D5-B92D-2E65E708DA7D}"/>
              </a:ext>
            </a:extLst>
          </p:cNvPr>
          <p:cNvSpPr txBox="1">
            <a:spLocks/>
          </p:cNvSpPr>
          <p:nvPr/>
        </p:nvSpPr>
        <p:spPr>
          <a:xfrm>
            <a:off x="335360" y="792125"/>
            <a:ext cx="11484728" cy="544158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Questo documento presenta un’indagine relativa all’universo delle ferramenta in Italia con uno specifico approfondimento sulle imprese bergamasche, è redatta da 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Format Research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 per conto di </a:t>
            </a:r>
            <a:r>
              <a:rPr lang="it-IT" sz="1800" b="1" dirty="0" err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Koelnmesse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s.r.l.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>
              <a:spcBef>
                <a:spcPts val="600"/>
              </a:spcBef>
              <a:defRPr/>
            </a:pP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>
              <a:spcBef>
                <a:spcPts val="600"/>
              </a:spcBef>
              <a:defRPr/>
            </a:pP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L’analisi si basa su un 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campione nazionale di imprese di ferramenta 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stratificato tenendo conto dell’universo di riferimento pari a circa 19.000 imprese suddivise tra imprese dettaglianti (commercio al dettaglio di ferramenta, vernici, vetro piano e materiale elettrico e termoidraulico) e imprese dell’ingrosso (commercio all'ingrosso di articoli in ferro e in altri metalli - ferramenta). La numerosità campionaria complessiva è pari a 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200 casi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>
              <a:spcBef>
                <a:spcPts val="600"/>
              </a:spcBef>
              <a:defRPr/>
            </a:pP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Al campione nazionale è stato affiancato un secondo 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campione che fa riferimento al territorio bergamasco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, stratificato in funzione della tipologia di ferramenta (grossisti e dettaglianti</a:t>
            </a:r>
            <a:r>
              <a:rPr lang="it-IT"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. Questo secondo campione ha una numerosità pari a </a:t>
            </a:r>
            <a:r>
              <a:rPr lang="it-IT" sz="18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60 casi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>
              <a:spcBef>
                <a:spcPts val="600"/>
              </a:spcBef>
              <a:defRPr/>
            </a:pPr>
            <a:endParaRPr lang="it-IT" sz="1800" b="0" strike="sngStrike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>
              <a:spcBef>
                <a:spcPts val="600"/>
              </a:spcBef>
              <a:defRPr/>
            </a:pPr>
            <a:r>
              <a:rPr lang="it-IT" b="1" u="sng">
                <a:latin typeface="Century Gothic" panose="020B0502020202020204" pitchFamily="34" charset="0"/>
                <a:ea typeface="+mj-ea"/>
                <a:cs typeface="Arial"/>
              </a:rPr>
              <a:t>Altri aspetti considerati nello studio</a:t>
            </a:r>
            <a:endParaRPr lang="it-IT" sz="1800" b="1" u="sng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Universo delle imprese: Numero delle imprese di commercio all’ingrosso e al dettaglio di ferramenta in Italia e a Bergamo</a:t>
            </a:r>
            <a:r>
              <a:rPr lang="it-IT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>
                <a:latin typeface="Century Gothic" panose="020B0502020202020204" pitchFamily="34" charset="0"/>
                <a:ea typeface="+mj-ea"/>
                <a:cs typeface="Arial"/>
              </a:rPr>
              <a:t>Occupazione e forze di lavoro. Tasso di occupazione del settore di commercio all’ingrosso e al dettaglio di ferramenta in Italia.</a:t>
            </a:r>
            <a:endParaRPr lang="it-IT" sz="18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38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170D-5000-A511-1BD1-BE69E8DF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1725EB86-6CCD-F9C8-1D90-143ACC416D4C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Servizi|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trasporto merci si rileva il maggior servizio offerto da parte dei grossisti (47,8%) e dei dettaglianti (40,2); seguito dai servizi di assistenza con le riparazioni in officina (25,8% per i grossisti e 32,9% per i dettaglianti).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12AC51B9-509C-C085-5047-FAB3F0CBF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5AD1FCAE-69D5-500A-CC3A-9FC1D899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In aggiunta alla vendita di prodotti, la Sua impresa offre anche qualcuno dei seguenti servizi ai propri clienti?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7E59E4-B195-80AF-E022-0E40F44B3A5F}"/>
              </a:ext>
            </a:extLst>
          </p:cNvPr>
          <p:cNvSpPr txBox="1"/>
          <p:nvPr/>
        </p:nvSpPr>
        <p:spPr>
          <a:xfrm>
            <a:off x="6108337" y="2584537"/>
            <a:ext cx="5471485" cy="3474972"/>
          </a:xfrm>
          <a:prstGeom prst="rect">
            <a:avLst/>
          </a:prstGeom>
          <a:noFill/>
          <a:ln w="28575">
            <a:solidFill>
              <a:srgbClr val="2F5597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B9189B-6571-0AF6-464F-6538106C3629}"/>
              </a:ext>
            </a:extLst>
          </p:cNvPr>
          <p:cNvSpPr txBox="1"/>
          <p:nvPr/>
        </p:nvSpPr>
        <p:spPr>
          <a:xfrm>
            <a:off x="350712" y="2576786"/>
            <a:ext cx="5471485" cy="3474972"/>
          </a:xfrm>
          <a:prstGeom prst="rect">
            <a:avLst/>
          </a:prstGeom>
          <a:noFill/>
          <a:ln w="28575">
            <a:solidFill>
              <a:srgbClr val="ED7D3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6D7AE-C2F1-ED09-4B7B-9262A377FD2A}"/>
              </a:ext>
            </a:extLst>
          </p:cNvPr>
          <p:cNvSpPr txBox="1"/>
          <p:nvPr/>
        </p:nvSpPr>
        <p:spPr>
          <a:xfrm>
            <a:off x="321676" y="239815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4DAB7D3F-C51C-A5B7-41BE-6D6B73CEDD13}"/>
              </a:ext>
            </a:extLst>
          </p:cNvPr>
          <p:cNvGraphicFramePr>
            <a:graphicFrameLocks noGrp="1"/>
          </p:cNvGraphicFramePr>
          <p:nvPr/>
        </p:nvGraphicFramePr>
        <p:xfrm>
          <a:off x="395569" y="2693409"/>
          <a:ext cx="2770597" cy="33063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0597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27089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Trasporto merci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53345"/>
                  </a:ext>
                </a:extLst>
              </a:tr>
              <a:tr h="63756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 di assistenza: riparazioni in officina </a:t>
                      </a:r>
                      <a:endParaRPr lang="it-IT" sz="1200" b="0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4023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Posa e installazione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73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Lavorazione dei materiali</a:t>
                      </a:r>
                      <a:b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050" b="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(Legno, metallo, piastrelle, ecc.)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Servizio di progettazione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75161"/>
                  </a:ext>
                </a:extLst>
              </a:tr>
              <a:tr h="501940">
                <a:tc>
                  <a:txBody>
                    <a:bodyPr/>
                    <a:lstStyle/>
                    <a:p>
                      <a:pPr algn="r" fontAlgn="b"/>
                      <a:endParaRPr lang="it-IT" sz="1200" b="1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 di assistenza: noleggio macchine</a:t>
                      </a:r>
                      <a:b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050" b="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(es. macchine per il giardinaggio)</a:t>
                      </a:r>
                      <a:endParaRPr lang="it-IT" sz="1200" b="0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433329">
                <a:tc>
                  <a:txBody>
                    <a:bodyPr/>
                    <a:lstStyle/>
                    <a:p>
                      <a:pPr algn="r"/>
                      <a:endParaRPr lang="it-IT" sz="12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68084ABE-62E1-4228-24A0-FF26986854AA}"/>
              </a:ext>
            </a:extLst>
          </p:cNvPr>
          <p:cNvGraphicFramePr>
            <a:graphicFrameLocks noGrp="1"/>
          </p:cNvGraphicFramePr>
          <p:nvPr/>
        </p:nvGraphicFramePr>
        <p:xfrm>
          <a:off x="6173162" y="2657573"/>
          <a:ext cx="2741169" cy="33183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1169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26828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Trasporto merci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53345"/>
                  </a:ext>
                </a:extLst>
              </a:tr>
              <a:tr h="63141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 di assistenza: riparazioni in officina </a:t>
                      </a:r>
                      <a:endParaRPr lang="it-IT" sz="1200" b="0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35993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Posa e installazione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70560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 di assistenza: noleggio macchine</a:t>
                      </a:r>
                      <a:b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050" b="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(es. macchine per il giardinaggio)</a:t>
                      </a:r>
                      <a:endParaRPr lang="it-IT" sz="1200" b="0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311425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Servizio di progettazione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75161"/>
                  </a:ext>
                </a:extLst>
              </a:tr>
              <a:tr h="524488">
                <a:tc>
                  <a:txBody>
                    <a:bodyPr/>
                    <a:lstStyle/>
                    <a:p>
                      <a:pPr algn="r" fontAlgn="b"/>
                      <a:endParaRPr lang="it-IT" sz="1200" b="1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Lavorazione dei materiali</a:t>
                      </a:r>
                      <a:br>
                        <a:rPr lang="it-IT" sz="1600" b="1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050" b="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(Legno, metallo, piastrelle, ecc.)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429154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pic>
        <p:nvPicPr>
          <p:cNvPr id="23" name="Immagine 22">
            <a:extLst>
              <a:ext uri="{FF2B5EF4-FFF2-40B4-BE49-F238E27FC236}">
                <a16:creationId xmlns:a16="http://schemas.microsoft.com/office/drawing/2014/main" id="{6A179501-5027-A4E5-840F-8E07DDDC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618" y="2588669"/>
            <a:ext cx="3810330" cy="358475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EFC0352-4907-006C-1CDC-4424CD8FA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19" y="2548453"/>
            <a:ext cx="3810330" cy="3584759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67C4A37-D1CB-6FAC-F1E0-D36C27EF3114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02C146-00BF-6857-D025-CDEE086F5A67}"/>
              </a:ext>
            </a:extLst>
          </p:cNvPr>
          <p:cNvSpPr txBox="1"/>
          <p:nvPr/>
        </p:nvSpPr>
        <p:spPr>
          <a:xfrm>
            <a:off x="6088937" y="2397981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</p:spTree>
    <p:extLst>
      <p:ext uri="{BB962C8B-B14F-4D97-AF65-F5344CB8AC3E}">
        <p14:creationId xmlns:p14="http://schemas.microsoft.com/office/powerpoint/2010/main" val="234559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F8F6-0A0B-5F33-2187-66F3F461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4BC31E28-5F59-1AAE-0F43-9A4F0F4291B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Investimenti|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dirty="0">
                <a:latin typeface="Century Gothic" panose="020B0502020202020204" pitchFamily="34" charset="0"/>
                <a:ea typeface="MS PGothic" charset="0"/>
                <a:cs typeface="Arial"/>
              </a:rPr>
              <a:t>L’innovazione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della gamma prodotti è stato l’investimento maggioritario nel biennio 2023/2024 per i grossisti. Esso manterrà il primato anche per gli anni 2025/2026 con la scelta prioritaria di investire in una gamma di prodotti più specializzata e settoriale (82,4%).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F650C020-8735-E603-7EE7-BA83B521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casi.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it-IT" altLang="it-IT" sz="1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56FB82F-3961-3FBB-724F-D6507D51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Nell’ultimo biennio 2023/2024, avete effettuato degli investimenti in alcuni dei seguenti ambiti? Pensando invece al biennio 2025/2026, effettuerete degli investimenti in alcuni dei seguenti ambiti?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5D78DF3-4CA6-5BCF-BA28-FC3B1B276D2A}"/>
              </a:ext>
            </a:extLst>
          </p:cNvPr>
          <p:cNvGraphicFramePr>
            <a:graphicFrameLocks noGrp="1"/>
          </p:cNvGraphicFramePr>
          <p:nvPr/>
        </p:nvGraphicFramePr>
        <p:xfrm>
          <a:off x="4842698" y="3183657"/>
          <a:ext cx="3146751" cy="25798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6751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295014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Nuovi servizi alla clientela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9169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Investimenti mirati alla diversificazione della clientela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9169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Nuovi servizi di manutenzione e assistenza post-vendita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Commercio elettronico </a:t>
                      </a:r>
                      <a:r>
                        <a:rPr lang="it-IT" sz="12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(Online)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75161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Apertura di nuovi punti vendita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295014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7F8C96-BE10-B234-0711-7259F0D3CF00}"/>
              </a:ext>
            </a:extLst>
          </p:cNvPr>
          <p:cNvSpPr txBox="1"/>
          <p:nvPr/>
        </p:nvSpPr>
        <p:spPr>
          <a:xfrm>
            <a:off x="2002068" y="2746224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BIENNIO 2023/2024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939B06-AF3D-F3AC-59F4-08CF5AB8644B}"/>
              </a:ext>
            </a:extLst>
          </p:cNvPr>
          <p:cNvSpPr txBox="1"/>
          <p:nvPr/>
        </p:nvSpPr>
        <p:spPr>
          <a:xfrm>
            <a:off x="8148883" y="2741608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BIENNIO 2025/2026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2A9424-3653-B4DC-26EB-276EA8A4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27" y="3049385"/>
            <a:ext cx="3676207" cy="2938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B550CB-5681-40CA-3779-517453F5D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363" y="3043289"/>
            <a:ext cx="3682303" cy="2944623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9BE4F43-8778-869C-EF6E-7DE44851A7E4}"/>
              </a:ext>
            </a:extLst>
          </p:cNvPr>
          <p:cNvCxnSpPr/>
          <p:nvPr/>
        </p:nvCxnSpPr>
        <p:spPr>
          <a:xfrm flipH="1">
            <a:off x="932873" y="3389744"/>
            <a:ext cx="1339272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A38A30A-93C0-B00B-8682-D64696223B31}"/>
              </a:ext>
            </a:extLst>
          </p:cNvPr>
          <p:cNvCxnSpPr>
            <a:cxnSpLocks/>
          </p:cNvCxnSpPr>
          <p:nvPr/>
        </p:nvCxnSpPr>
        <p:spPr>
          <a:xfrm>
            <a:off x="932873" y="3389744"/>
            <a:ext cx="0" cy="1597891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C5FB8522-0AFF-E77C-1E95-CC2F29046F49}"/>
              </a:ext>
            </a:extLst>
          </p:cNvPr>
          <p:cNvGraphicFramePr>
            <a:graphicFrameLocks noGrp="1"/>
          </p:cNvGraphicFramePr>
          <p:nvPr/>
        </p:nvGraphicFramePr>
        <p:xfrm>
          <a:off x="216757" y="5097033"/>
          <a:ext cx="294702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33">
                  <a:extLst>
                    <a:ext uri="{9D8B030D-6E8A-4147-A177-3AD203B41FA5}">
                      <a16:colId xmlns:a16="http://schemas.microsoft.com/office/drawing/2014/main" val="4085576008"/>
                    </a:ext>
                  </a:extLst>
                </a:gridCol>
                <a:gridCol w="2277088">
                  <a:extLst>
                    <a:ext uri="{9D8B030D-6E8A-4147-A177-3AD203B41FA5}">
                      <a16:colId xmlns:a16="http://schemas.microsoft.com/office/drawing/2014/main" val="1081167366"/>
                    </a:ext>
                  </a:extLst>
                </a:gridCol>
              </a:tblGrid>
              <a:tr h="310862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82,4%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prodotti, più specializzata e settoriale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2718"/>
                  </a:ext>
                </a:extLst>
              </a:tr>
              <a:tr h="310862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prodotti, più generalizzata e ampia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989350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274825-A718-A0FE-65CE-F89B22ED464F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2804300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E8651-597B-78D4-9B84-6E2C2BF30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7ACB6B1-94B5-33E7-725B-062A93B8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405" y="3013454"/>
            <a:ext cx="5572227" cy="2920237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3080783C-43C2-9AEE-DE99-DF0464CD116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Investimenti|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dirty="0">
                <a:latin typeface="Century Gothic" panose="020B0502020202020204" pitchFamily="34" charset="0"/>
                <a:ea typeface="MS PGothic" charset="0"/>
                <a:cs typeface="Arial"/>
              </a:rPr>
              <a:t>Anche per i dettaglianti, l’innovazione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della gamma prodotti è stato l’investimento maggioritario nel biennio 2023/2024. Questa scelta verrà mantenuta per il biennio successivo, con attenzione prevalente nell’innovazione di una gamma di prodotti più specializzata e settoriale (75,0%).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F56AB3A9-7876-83D5-AA56-84783CC7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casi.</a:t>
            </a:r>
            <a:r>
              <a:rPr lang="it-IT" altLang="it-IT" sz="1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La somma delle percentuali è diversa da 100,0 perché erano ammesse risposte multiple.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71027810-A42D-C9AF-3355-ADF4FF36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Nell’ultimo biennio 2023/2024, avete effettuato degli investimenti in alcuni dei seguenti ambiti? Pensando invece al biennio 2025/2026, effettuerete degli investimenti in alcuni dei seguenti ambiti?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EB448F7-DDBC-37ED-14A2-6D1D38D4C482}"/>
              </a:ext>
            </a:extLst>
          </p:cNvPr>
          <p:cNvGraphicFramePr>
            <a:graphicFrameLocks noGrp="1"/>
          </p:cNvGraphicFramePr>
          <p:nvPr/>
        </p:nvGraphicFramePr>
        <p:xfrm>
          <a:off x="4842698" y="3183657"/>
          <a:ext cx="3146751" cy="25798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6751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295014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Nuovi servizi alla clientela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9169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Investimenti mirati alla diversificazione della clientela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9169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Nuovi servizi di manutenzione e assistenza post-vendita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Commercio elettronico </a:t>
                      </a:r>
                      <a:r>
                        <a:rPr lang="it-IT" sz="1200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(Online)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75161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Apertura di nuovi punti vendita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295014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241DE0-B2F1-A4B6-499F-9E572A184BE1}"/>
              </a:ext>
            </a:extLst>
          </p:cNvPr>
          <p:cNvSpPr txBox="1"/>
          <p:nvPr/>
        </p:nvSpPr>
        <p:spPr>
          <a:xfrm>
            <a:off x="2002068" y="2746224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BIENNIO 2023/2024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ADA014-4ED3-5F4B-BC3A-4E80EF9D5E15}"/>
              </a:ext>
            </a:extLst>
          </p:cNvPr>
          <p:cNvSpPr txBox="1"/>
          <p:nvPr/>
        </p:nvSpPr>
        <p:spPr>
          <a:xfrm>
            <a:off x="8148883" y="2741608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BIENNIO 2025/2026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3DC23AA-00D9-23F7-F7DA-9AAB21B796B7}"/>
              </a:ext>
            </a:extLst>
          </p:cNvPr>
          <p:cNvCxnSpPr>
            <a:cxnSpLocks/>
          </p:cNvCxnSpPr>
          <p:nvPr/>
        </p:nvCxnSpPr>
        <p:spPr>
          <a:xfrm flipH="1">
            <a:off x="932873" y="3389744"/>
            <a:ext cx="326760" cy="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D3834F0-FA73-CEC3-BBD2-BDDE37FA38DE}"/>
              </a:ext>
            </a:extLst>
          </p:cNvPr>
          <p:cNvCxnSpPr>
            <a:cxnSpLocks/>
          </p:cNvCxnSpPr>
          <p:nvPr/>
        </p:nvCxnSpPr>
        <p:spPr>
          <a:xfrm>
            <a:off x="932873" y="3389744"/>
            <a:ext cx="0" cy="1597891"/>
          </a:xfrm>
          <a:prstGeom prst="straightConnector1">
            <a:avLst/>
          </a:prstGeom>
          <a:ln w="1905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37ECE480-690A-5FD8-9C0E-C6436F065BDD}"/>
              </a:ext>
            </a:extLst>
          </p:cNvPr>
          <p:cNvGraphicFramePr>
            <a:graphicFrameLocks noGrp="1"/>
          </p:cNvGraphicFramePr>
          <p:nvPr/>
        </p:nvGraphicFramePr>
        <p:xfrm>
          <a:off x="216757" y="5097033"/>
          <a:ext cx="294702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33">
                  <a:extLst>
                    <a:ext uri="{9D8B030D-6E8A-4147-A177-3AD203B41FA5}">
                      <a16:colId xmlns:a16="http://schemas.microsoft.com/office/drawing/2014/main" val="4085576008"/>
                    </a:ext>
                  </a:extLst>
                </a:gridCol>
                <a:gridCol w="2277088">
                  <a:extLst>
                    <a:ext uri="{9D8B030D-6E8A-4147-A177-3AD203B41FA5}">
                      <a16:colId xmlns:a16="http://schemas.microsoft.com/office/drawing/2014/main" val="1081167366"/>
                    </a:ext>
                  </a:extLst>
                </a:gridCol>
              </a:tblGrid>
              <a:tr h="310862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75,0%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prodotti, più specializzata e settoriale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2718"/>
                  </a:ext>
                </a:extLst>
              </a:tr>
              <a:tr h="310862">
                <a:tc>
                  <a:txBody>
                    <a:bodyPr/>
                    <a:lstStyle/>
                    <a:p>
                      <a:pPr algn="l"/>
                      <a:r>
                        <a:rPr lang="it-IT" sz="12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25,0%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Innovazione della gamma prodotti, più generalizzata e ampia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989350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201320-CE05-8486-A20E-E72B29B895A8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4491AF0-FE66-1CD7-CB1E-8515628D3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325" y="3105325"/>
            <a:ext cx="4255918" cy="27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7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86FE2-DE38-3A0F-39F6-2AB6A4F5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1AF9E42-71F4-5382-458C-7C4C280A6E26}"/>
              </a:ext>
            </a:extLst>
          </p:cNvPr>
          <p:cNvSpPr txBox="1"/>
          <p:nvPr/>
        </p:nvSpPr>
        <p:spPr>
          <a:xfrm>
            <a:off x="6112724" y="2899748"/>
            <a:ext cx="5260897" cy="27667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1598B8B-177C-9DFA-900B-EAA577F95AD9}"/>
              </a:ext>
            </a:extLst>
          </p:cNvPr>
          <p:cNvSpPr txBox="1"/>
          <p:nvPr/>
        </p:nvSpPr>
        <p:spPr>
          <a:xfrm>
            <a:off x="409250" y="2904364"/>
            <a:ext cx="5260897" cy="27667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20686A98-AA60-43AD-C55A-5B7C02A593B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Cambiamento climatico|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Per i grossisti il cambiamento climatico ha inciso poco (57,3%) nelle richieste e nelle esigenze. Maggiore impatto lo hanno riscontrato i dettaglianti.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99F42C90-589E-9D7E-68E8-AD2CAA998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EB7572F4-DF56-D244-732A-A1E6C37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Secondo la Sua esperienza, in che misura sono mutate nel biennio 2023/2024 le richieste e le esigenze legate al cambiamento climatico da parte della domanda?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9B8E64-D3B1-5F68-36F5-1717AEFEDDDF}"/>
              </a:ext>
            </a:extLst>
          </p:cNvPr>
          <p:cNvSpPr txBox="1"/>
          <p:nvPr/>
        </p:nvSpPr>
        <p:spPr>
          <a:xfrm>
            <a:off x="1623382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686DF3-3F90-33B8-185B-6E63C23E8DA5}"/>
              </a:ext>
            </a:extLst>
          </p:cNvPr>
          <p:cNvSpPr txBox="1"/>
          <p:nvPr/>
        </p:nvSpPr>
        <p:spPr>
          <a:xfrm>
            <a:off x="7353435" y="2747346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982BF1D-0E48-F8AC-0B02-59CFC3AC1BE0}"/>
              </a:ext>
            </a:extLst>
          </p:cNvPr>
          <p:cNvSpPr/>
          <p:nvPr/>
        </p:nvSpPr>
        <p:spPr>
          <a:xfrm>
            <a:off x="4236487" y="5057193"/>
            <a:ext cx="1170826" cy="444868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5B7DBEF-BA6D-B24F-EB1E-3566D5B0353C}"/>
              </a:ext>
            </a:extLst>
          </p:cNvPr>
          <p:cNvSpPr/>
          <p:nvPr/>
        </p:nvSpPr>
        <p:spPr>
          <a:xfrm>
            <a:off x="3023521" y="5052822"/>
            <a:ext cx="1170825" cy="453610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Abbastanza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30A0A94-09AD-CE1B-2C62-B25FBF0A7F68}"/>
              </a:ext>
            </a:extLst>
          </p:cNvPr>
          <p:cNvSpPr/>
          <p:nvPr/>
        </p:nvSpPr>
        <p:spPr>
          <a:xfrm>
            <a:off x="1810555" y="5064701"/>
            <a:ext cx="1170825" cy="429852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Poco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9A2584B-B8C2-3F57-1B9E-CA4C55B0FFEB}"/>
              </a:ext>
            </a:extLst>
          </p:cNvPr>
          <p:cNvSpPr/>
          <p:nvPr/>
        </p:nvSpPr>
        <p:spPr>
          <a:xfrm>
            <a:off x="515020" y="5064701"/>
            <a:ext cx="1269597" cy="429852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 nulla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A73351A-6B8D-29BD-0DD5-8E28AE927B6B}"/>
              </a:ext>
            </a:extLst>
          </p:cNvPr>
          <p:cNvSpPr/>
          <p:nvPr/>
        </p:nvSpPr>
        <p:spPr>
          <a:xfrm>
            <a:off x="10013847" y="5061812"/>
            <a:ext cx="1170826" cy="444868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Molto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B9D1684-852F-C080-91AA-48DFE255371F}"/>
              </a:ext>
            </a:extLst>
          </p:cNvPr>
          <p:cNvSpPr/>
          <p:nvPr/>
        </p:nvSpPr>
        <p:spPr>
          <a:xfrm>
            <a:off x="8800881" y="5057441"/>
            <a:ext cx="1170825" cy="453610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Abbastanza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3625CB4-3FE9-19FC-0813-D7AF134B4274}"/>
              </a:ext>
            </a:extLst>
          </p:cNvPr>
          <p:cNvSpPr/>
          <p:nvPr/>
        </p:nvSpPr>
        <p:spPr>
          <a:xfrm>
            <a:off x="7587915" y="5069320"/>
            <a:ext cx="1170825" cy="429852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Poco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7B2975D-E2D4-44DE-920E-6997842B7CA5}"/>
              </a:ext>
            </a:extLst>
          </p:cNvPr>
          <p:cNvSpPr/>
          <p:nvPr/>
        </p:nvSpPr>
        <p:spPr>
          <a:xfrm>
            <a:off x="6292380" y="5069320"/>
            <a:ext cx="1269597" cy="429852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 nulla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6C2C944-7AB6-C21E-E6EE-2C84A2CF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6" y="3204364"/>
            <a:ext cx="5145470" cy="18716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98B7D65-DCFA-906C-B72A-650121AA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370" y="3204364"/>
            <a:ext cx="5145470" cy="187163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958D927-BEA0-3861-4772-D9FC4689ACA8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2610914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BD06-6BC9-BB57-D696-A39EBF71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D58549A6-0BF6-A42E-6F91-27486A85C67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Ostacoli allo sviluppo|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calo dei consumi (77,0%) e la difficoltà nella ricerca di personale qualificato (71,9%) sono i principali ostacoli allo sviluppo per i grossisti. </a:t>
            </a:r>
            <a:r>
              <a:rPr lang="it-IT" sz="2200" b="1" dirty="0">
                <a:latin typeface="Century Gothic" panose="020B0502020202020204" pitchFamily="34" charset="0"/>
                <a:ea typeface="MS PGothic" charset="0"/>
                <a:cs typeface="Arial"/>
              </a:rPr>
              <a:t>Ostacoli condivisi dai dettaglianti, rispettivamente per il 62,2% e per il 69,5%.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000DEF4F-425F-AA1D-1CB1-7DE955F8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it-IT" altLang="it-IT" sz="1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49CE854A-F348-C11E-6B04-267B7376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Quali tra i seguenti considera i principali fattori di ostacolo allo sviluppo della Sua impresa?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6D9D1A-D124-A1AD-5ADF-EE99F2B13402}"/>
              </a:ext>
            </a:extLst>
          </p:cNvPr>
          <p:cNvSpPr txBox="1"/>
          <p:nvPr/>
        </p:nvSpPr>
        <p:spPr>
          <a:xfrm>
            <a:off x="838292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B1357-34B0-2A9D-C5AA-5F29410D9F55}"/>
              </a:ext>
            </a:extLst>
          </p:cNvPr>
          <p:cNvSpPr txBox="1"/>
          <p:nvPr/>
        </p:nvSpPr>
        <p:spPr>
          <a:xfrm>
            <a:off x="6647091" y="2747346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9626033-AD6C-7029-2C4B-6199E4F1558B}"/>
              </a:ext>
            </a:extLst>
          </p:cNvPr>
          <p:cNvGraphicFramePr>
            <a:graphicFrameLocks noGrp="1"/>
          </p:cNvGraphicFramePr>
          <p:nvPr/>
        </p:nvGraphicFramePr>
        <p:xfrm>
          <a:off x="463077" y="3290807"/>
          <a:ext cx="2187133" cy="20172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7133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324279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Calo dei consumi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Difficoltà nella ricerca di personale qualificato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75281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concorrenza sul territorio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75281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Costo del credito bancario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285168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DC33070B-E5E8-00E7-BC58-E015CFC5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10" y="3114366"/>
            <a:ext cx="2645893" cy="2554445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123DD71-FAB9-F5C3-E3F1-7267FEA925BA}"/>
              </a:ext>
            </a:extLst>
          </p:cNvPr>
          <p:cNvGraphicFramePr>
            <a:graphicFrameLocks noGrp="1"/>
          </p:cNvGraphicFramePr>
          <p:nvPr/>
        </p:nvGraphicFramePr>
        <p:xfrm>
          <a:off x="6618485" y="3293393"/>
          <a:ext cx="2187133" cy="2134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7133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3242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Difficoltà nella ricerca di personale qualificato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Calo dei consumi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475281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concorrenza sul territorio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75281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Costo del credito bancario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285168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C5EA275F-59C7-6F1A-2180-23B47BD3E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76" y="3114366"/>
            <a:ext cx="2645893" cy="254834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1E5DB1-A159-03E0-E3B7-6CF1C733AF93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2506453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57992-5D65-27CD-1D52-B27D84107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B3442F56-4A08-03E8-302A-D70CF698DC2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Concorrenza|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Le rivendite, i ferramenta e i </a:t>
            </a:r>
            <a:r>
              <a:rPr kumimoji="0" lang="it-IT" sz="2200" b="1" i="0" u="non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brico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center preoccupano i grossisti rispettivamente per il 34,8%, il 29,2% ed il 15,7%.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55E28466-8958-E6C9-A330-C836E629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178 casi.</a:t>
            </a:r>
            <a:r>
              <a:rPr lang="it-IT" altLang="it-IT" sz="1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1302F07-DDD1-82FF-94F8-D348C6A1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Quanto la preoccupa la concorrenza sul territorio rispettivamente con altre ferramenta, Brico center e rivendite?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BA0F7-CFD5-C5CE-D90E-C22DCF95401D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GROSSISTI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18EAEAD6-6ECF-D5B8-C997-5D6051B2B292}"/>
              </a:ext>
            </a:extLst>
          </p:cNvPr>
          <p:cNvSpPr/>
          <p:nvPr/>
        </p:nvSpPr>
        <p:spPr>
          <a:xfrm>
            <a:off x="5987092" y="4497736"/>
            <a:ext cx="2310982" cy="410061"/>
          </a:xfrm>
          <a:prstGeom prst="roundRect">
            <a:avLst/>
          </a:prstGeom>
          <a:noFill/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Molto + abbastanza</a:t>
            </a:r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8C03F0A2-2C43-A0C8-2496-396812834F47}"/>
              </a:ext>
            </a:extLst>
          </p:cNvPr>
          <p:cNvGraphicFramePr>
            <a:graphicFrameLocks noGrp="1"/>
          </p:cNvGraphicFramePr>
          <p:nvPr/>
        </p:nvGraphicFramePr>
        <p:xfrm>
          <a:off x="5987092" y="5058569"/>
          <a:ext cx="28749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1">
                  <a:extLst>
                    <a:ext uri="{9D8B030D-6E8A-4147-A177-3AD203B41FA5}">
                      <a16:colId xmlns:a16="http://schemas.microsoft.com/office/drawing/2014/main" val="1699151756"/>
                    </a:ext>
                  </a:extLst>
                </a:gridCol>
                <a:gridCol w="2205123">
                  <a:extLst>
                    <a:ext uri="{9D8B030D-6E8A-4147-A177-3AD203B41FA5}">
                      <a16:colId xmlns:a16="http://schemas.microsoft.com/office/drawing/2014/main" val="1353610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Rivendite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60574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Ferramenta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11153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Brico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06929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3A1043C-B19F-1E5D-2482-BFB8A6BB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3" y="2294833"/>
            <a:ext cx="4365114" cy="19325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2BF80B-090D-7997-4363-DE645E04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04" y="2288737"/>
            <a:ext cx="4359018" cy="19386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777C8A-2058-9A2B-793F-DA1665861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043" y="4236886"/>
            <a:ext cx="441998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8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8D78-98DB-634C-0BA5-1C6EE407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31B99D4B-BB3A-7E90-926A-A760AFC737B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Concorrenza|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dettaglianti sono preoccupati della concorrenza delle rivendite, dei ferramenta e dei </a:t>
            </a:r>
            <a:r>
              <a:rPr kumimoji="0" lang="it-IT" sz="2200" b="1" i="0" u="non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brico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center rispettivamente per il 37,8%, il 35,4% ed il 28,0%. 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231CC783-D4E0-AA95-E34F-F0E11A3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82 casi.</a:t>
            </a:r>
            <a:r>
              <a:rPr lang="it-IT" altLang="it-IT" sz="1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8FF81E9-39D4-1C08-E398-D006AC60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 dirty="0">
                <a:latin typeface="Century Gothic" panose="020B0502020202020204" pitchFamily="34" charset="0"/>
              </a:rPr>
              <a:t>Quanto la preoccupa la concorrenza sul territorio rispettivamente con altre ferramenta, Brico center e rivendite?</a:t>
            </a:r>
            <a:endParaRPr lang="it-IT" altLang="ja-JP" sz="1800" b="0" dirty="0">
              <a:latin typeface="Century Gothic" panose="020B0502020202020204" pitchFamily="34" charset="0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914A5D4E-6A1C-9B1A-6F86-B679AB7370CC}"/>
              </a:ext>
            </a:extLst>
          </p:cNvPr>
          <p:cNvSpPr/>
          <p:nvPr/>
        </p:nvSpPr>
        <p:spPr>
          <a:xfrm>
            <a:off x="5987092" y="4497736"/>
            <a:ext cx="2310982" cy="410061"/>
          </a:xfrm>
          <a:prstGeom prst="round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Molto + abbastanza</a:t>
            </a:r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7EB299EB-9DB7-2EB1-2174-D1CCDF38CA4C}"/>
              </a:ext>
            </a:extLst>
          </p:cNvPr>
          <p:cNvGraphicFramePr>
            <a:graphicFrameLocks noGrp="1"/>
          </p:cNvGraphicFramePr>
          <p:nvPr/>
        </p:nvGraphicFramePr>
        <p:xfrm>
          <a:off x="5987092" y="5058569"/>
          <a:ext cx="28749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1">
                  <a:extLst>
                    <a:ext uri="{9D8B030D-6E8A-4147-A177-3AD203B41FA5}">
                      <a16:colId xmlns:a16="http://schemas.microsoft.com/office/drawing/2014/main" val="1699151756"/>
                    </a:ext>
                  </a:extLst>
                </a:gridCol>
                <a:gridCol w="2205123">
                  <a:extLst>
                    <a:ext uri="{9D8B030D-6E8A-4147-A177-3AD203B41FA5}">
                      <a16:colId xmlns:a16="http://schemas.microsoft.com/office/drawing/2014/main" val="1353610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Rivendite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60574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Ferramenta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11153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Brico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0692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9ADD52-B695-373B-11CA-6614C43F2D95}"/>
              </a:ext>
            </a:extLst>
          </p:cNvPr>
          <p:cNvSpPr txBox="1"/>
          <p:nvPr/>
        </p:nvSpPr>
        <p:spPr>
          <a:xfrm>
            <a:off x="1333974" y="2418740"/>
            <a:ext cx="4302234" cy="173751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FEE3DB-C719-84E0-7FCD-197F6289611C}"/>
              </a:ext>
            </a:extLst>
          </p:cNvPr>
          <p:cNvSpPr txBox="1"/>
          <p:nvPr/>
        </p:nvSpPr>
        <p:spPr>
          <a:xfrm>
            <a:off x="2191646" y="2236150"/>
            <a:ext cx="2741168" cy="307777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RIVENDITE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40906A8-9A9B-6FBB-66D7-1049AD89BDC1}"/>
              </a:ext>
            </a:extLst>
          </p:cNvPr>
          <p:cNvSpPr/>
          <p:nvPr/>
        </p:nvSpPr>
        <p:spPr>
          <a:xfrm>
            <a:off x="3599505" y="3734872"/>
            <a:ext cx="957472" cy="28486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Abbastanza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F2D14B5-0C3F-FD6C-8A63-8B7027BC17AB}"/>
              </a:ext>
            </a:extLst>
          </p:cNvPr>
          <p:cNvSpPr/>
          <p:nvPr/>
        </p:nvSpPr>
        <p:spPr>
          <a:xfrm>
            <a:off x="2563309" y="3742332"/>
            <a:ext cx="957472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Poco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8D4E676-618D-E1A8-B6CB-1BD7D8FBAD86}"/>
              </a:ext>
            </a:extLst>
          </p:cNvPr>
          <p:cNvSpPr/>
          <p:nvPr/>
        </p:nvSpPr>
        <p:spPr>
          <a:xfrm>
            <a:off x="1446339" y="3742332"/>
            <a:ext cx="1038246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 nulla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09CE8CF-2993-241A-DF52-AA97EEE88D7C}"/>
              </a:ext>
            </a:extLst>
          </p:cNvPr>
          <p:cNvSpPr/>
          <p:nvPr/>
        </p:nvSpPr>
        <p:spPr>
          <a:xfrm>
            <a:off x="4635700" y="3737617"/>
            <a:ext cx="957473" cy="27937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DC6FEA-342A-154F-B51B-70A6AA035201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DETTAGLIANTI – </a:t>
            </a:r>
            <a:r>
              <a:rPr lang="it-IT" sz="10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E6A289-B17F-DC4C-5163-D1A17A379EC8}"/>
              </a:ext>
            </a:extLst>
          </p:cNvPr>
          <p:cNvSpPr txBox="1"/>
          <p:nvPr/>
        </p:nvSpPr>
        <p:spPr>
          <a:xfrm>
            <a:off x="5924057" y="2416160"/>
            <a:ext cx="4302234" cy="173751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C056DCE-FAEF-6CD2-9D93-E6E546FC6C54}"/>
              </a:ext>
            </a:extLst>
          </p:cNvPr>
          <p:cNvSpPr txBox="1"/>
          <p:nvPr/>
        </p:nvSpPr>
        <p:spPr>
          <a:xfrm>
            <a:off x="6781729" y="2233570"/>
            <a:ext cx="2741168" cy="307777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FERRAMENTA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B4F0475-F312-7909-E75D-CAB6EE661591}"/>
              </a:ext>
            </a:extLst>
          </p:cNvPr>
          <p:cNvSpPr/>
          <p:nvPr/>
        </p:nvSpPr>
        <p:spPr>
          <a:xfrm>
            <a:off x="8189588" y="3732292"/>
            <a:ext cx="957472" cy="28486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Abbastanza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564BD6F-26F6-FB09-0EFD-5E312500FBC7}"/>
              </a:ext>
            </a:extLst>
          </p:cNvPr>
          <p:cNvSpPr/>
          <p:nvPr/>
        </p:nvSpPr>
        <p:spPr>
          <a:xfrm>
            <a:off x="7153392" y="3739752"/>
            <a:ext cx="957472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Poco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49C11BE-7519-BD31-2022-7A8BFB46CD01}"/>
              </a:ext>
            </a:extLst>
          </p:cNvPr>
          <p:cNvSpPr/>
          <p:nvPr/>
        </p:nvSpPr>
        <p:spPr>
          <a:xfrm>
            <a:off x="6036422" y="3739752"/>
            <a:ext cx="1038246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 nulla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816E0BD-C26C-AAB2-80A6-FB7A4F02FE0F}"/>
              </a:ext>
            </a:extLst>
          </p:cNvPr>
          <p:cNvSpPr/>
          <p:nvPr/>
        </p:nvSpPr>
        <p:spPr>
          <a:xfrm>
            <a:off x="9225783" y="3735037"/>
            <a:ext cx="957473" cy="27937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AE194BA-D4D5-9D0D-82F1-AE290B393614}"/>
              </a:ext>
            </a:extLst>
          </p:cNvPr>
          <p:cNvSpPr txBox="1"/>
          <p:nvPr/>
        </p:nvSpPr>
        <p:spPr>
          <a:xfrm>
            <a:off x="1326228" y="4456771"/>
            <a:ext cx="4302234" cy="173751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0BB3CA9-AB4C-1EAD-F4A7-1117251636B3}"/>
              </a:ext>
            </a:extLst>
          </p:cNvPr>
          <p:cNvSpPr txBox="1"/>
          <p:nvPr/>
        </p:nvSpPr>
        <p:spPr>
          <a:xfrm>
            <a:off x="2183900" y="4274181"/>
            <a:ext cx="2741168" cy="307777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BRICO CENTER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EC79EFD-C89C-5269-4962-8AC3036B9C1E}"/>
              </a:ext>
            </a:extLst>
          </p:cNvPr>
          <p:cNvSpPr/>
          <p:nvPr/>
        </p:nvSpPr>
        <p:spPr>
          <a:xfrm>
            <a:off x="3591759" y="5772903"/>
            <a:ext cx="957472" cy="28486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Abbastanza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FB7C7CF-BFC3-BB9A-BA95-CC632208FFF1}"/>
              </a:ext>
            </a:extLst>
          </p:cNvPr>
          <p:cNvSpPr/>
          <p:nvPr/>
        </p:nvSpPr>
        <p:spPr>
          <a:xfrm>
            <a:off x="2555563" y="5780363"/>
            <a:ext cx="957472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Poco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E1F35930-A085-6FC5-1276-767AE2C51424}"/>
              </a:ext>
            </a:extLst>
          </p:cNvPr>
          <p:cNvSpPr/>
          <p:nvPr/>
        </p:nvSpPr>
        <p:spPr>
          <a:xfrm>
            <a:off x="1438593" y="5780363"/>
            <a:ext cx="1038246" cy="26994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 nulla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43099A57-3F12-25FF-A0AA-BECD39C47AB8}"/>
              </a:ext>
            </a:extLst>
          </p:cNvPr>
          <p:cNvSpPr/>
          <p:nvPr/>
        </p:nvSpPr>
        <p:spPr>
          <a:xfrm>
            <a:off x="4627954" y="5775648"/>
            <a:ext cx="957473" cy="279374"/>
          </a:xfrm>
          <a:prstGeom prst="roundRect">
            <a:avLst/>
          </a:prstGeom>
          <a:solidFill>
            <a:srgbClr val="B4C7E7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Molto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958D022-A8FE-5744-6C49-50C0CBF6E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46" y="4267723"/>
            <a:ext cx="4511431" cy="1743607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248C54B1-AB6F-3F11-CC6E-4C7DBAB68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872" y="2236030"/>
            <a:ext cx="4511431" cy="174360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AFF6E55-FF1D-D82C-C4FE-D360129A7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152" y="2243864"/>
            <a:ext cx="451143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2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D831-F60C-8EFF-2F08-5976D45E0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92C4B559-8C29-B8C8-67F6-DE05BCD5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C7E6567-42C5-A9D4-8563-4C6607486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52479"/>
              </p:ext>
            </p:extLst>
          </p:nvPr>
        </p:nvGraphicFramePr>
        <p:xfrm>
          <a:off x="4014216" y="1971525"/>
          <a:ext cx="5047270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7270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7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6DF91C1-735C-44C0-8066-9C2737DD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729566"/>
            <a:ext cx="1108923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</a:rPr>
              <a:t>COMMITTENTE</a:t>
            </a:r>
          </a:p>
          <a:p>
            <a:pPr algn="just"/>
            <a:r>
              <a:rPr lang="it-IT" altLang="it-IT" sz="1100" b="0" err="1">
                <a:latin typeface="Century Gothic" panose="020B0502020202020204" pitchFamily="34" charset="0"/>
              </a:rPr>
              <a:t>Koelnmesse</a:t>
            </a:r>
            <a:r>
              <a:rPr lang="it-IT" altLang="it-IT" sz="1100" b="0">
                <a:latin typeface="Century Gothic" panose="020B0502020202020204" pitchFamily="34" charset="0"/>
              </a:rPr>
              <a:t> s.r.l.</a:t>
            </a:r>
          </a:p>
          <a:p>
            <a:pPr algn="just"/>
            <a:endParaRPr lang="it-IT" sz="110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</a:rPr>
              <a:t>AUTORE</a:t>
            </a:r>
          </a:p>
          <a:p>
            <a:pPr algn="just" eaLnBrk="1" hangingPunct="1"/>
            <a:r>
              <a:rPr lang="it-IT" sz="1100" b="0">
                <a:solidFill>
                  <a:srgbClr val="000000"/>
                </a:solidFill>
                <a:latin typeface="Century Gothic" panose="020B0502020202020204" pitchFamily="34" charset="0"/>
              </a:rPr>
              <a:t>Format </a:t>
            </a:r>
            <a:r>
              <a:rPr lang="it-IT" sz="1100" b="0" err="1">
                <a:solidFill>
                  <a:srgbClr val="000000"/>
                </a:solidFill>
                <a:latin typeface="Century Gothic" panose="020B0502020202020204" pitchFamily="34" charset="0"/>
              </a:rPr>
              <a:t>Research</a:t>
            </a:r>
            <a:r>
              <a:rPr lang="it-IT" sz="1100" b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100" b="0" err="1">
                <a:solidFill>
                  <a:srgbClr val="000000"/>
                </a:solidFill>
                <a:latin typeface="Century Gothic" panose="020B0502020202020204" pitchFamily="34" charset="0"/>
              </a:rPr>
              <a:t>Srl</a:t>
            </a:r>
            <a:r>
              <a:rPr lang="it-IT" sz="1100" b="0">
                <a:solidFill>
                  <a:srgbClr val="000000"/>
                </a:solidFill>
                <a:latin typeface="Century Gothic" panose="020B0502020202020204" pitchFamily="34" charset="0"/>
              </a:rPr>
              <a:t> (</a:t>
            </a:r>
            <a:r>
              <a:rPr lang="it-IT" sz="1100" b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www.formatresearch.com</a:t>
            </a:r>
            <a:r>
              <a:rPr lang="it-IT" sz="1100" b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it-IT" sz="1100" b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</a:rPr>
              <a:t>OBIETTIVI DEL LAVORO</a:t>
            </a:r>
          </a:p>
          <a:p>
            <a:pPr algn="just"/>
            <a:r>
              <a:rPr lang="it-IT" sz="1100" b="0">
                <a:latin typeface="Century Gothic" panose="020B0502020202020204" pitchFamily="34" charset="0"/>
              </a:rPr>
              <a:t>Analisi sull’andamento economico e sui canali di vendita utilizzati dalle imprese di ferramenta del commercio all’ingrosso e del commercio al dettaglio in Italia.</a:t>
            </a:r>
          </a:p>
          <a:p>
            <a:pPr algn="just"/>
            <a:endParaRPr lang="it-IT" sz="1100" b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DISEGNO DEL CAMPIONE (due indagini differenziate)</a:t>
            </a:r>
          </a:p>
          <a:p>
            <a:pPr algn="just"/>
            <a:r>
              <a:rPr lang="it-IT" altLang="ja-JP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*Campione a carattere nazionale di imprese di ferramenta stratificato tenendo conto dell’universo di riferimento pari a circa 19.000 imprese. Domini di studio: dimensione, area geografica (nord, centro, sud/isole), settore di attività economica.</a:t>
            </a:r>
          </a:p>
          <a:p>
            <a:pPr algn="just"/>
            <a:endParaRPr lang="it-IT" sz="110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NUMEROSITA’ CAMPIONARIA (due indagini differenziate)</a:t>
            </a:r>
          </a:p>
          <a:p>
            <a:pPr algn="just"/>
            <a:r>
              <a:rPr lang="it-IT" altLang="ja-JP" sz="1100" b="0">
                <a:latin typeface="Century Gothic" panose="020B0502020202020204" pitchFamily="34" charset="0"/>
                <a:ea typeface="MS Mincho" pitchFamily="49" charset="-128"/>
              </a:rPr>
              <a:t>*Rivendite: numerosità campionaria complessiva: 260 casi, di cui 60 casi presso la provincia di Bergamo. Intervallo di confidenza 95%, errore </a:t>
            </a:r>
            <a:r>
              <a:rPr lang="it-IT" altLang="ja-JP" sz="1100" b="0" u="sng">
                <a:latin typeface="Century Gothic" panose="020B0502020202020204" pitchFamily="34" charset="0"/>
                <a:ea typeface="MS Mincho" pitchFamily="49" charset="-128"/>
              </a:rPr>
              <a:t>+</a:t>
            </a:r>
            <a:r>
              <a:rPr lang="it-IT" altLang="ja-JP" sz="1100" b="0">
                <a:latin typeface="Century Gothic" panose="020B0502020202020204" pitchFamily="34" charset="0"/>
                <a:ea typeface="MS Mincho" pitchFamily="49" charset="-128"/>
              </a:rPr>
              <a:t>5%. Fonte delle anagrafiche: Camere di commercio.</a:t>
            </a:r>
          </a:p>
          <a:p>
            <a:pPr algn="just"/>
            <a:endParaRPr lang="it-IT" altLang="ja-JP" sz="1100" b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METODO DI CONTATTO</a:t>
            </a:r>
          </a:p>
          <a:p>
            <a:pPr algn="just"/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Interviste telefoniche somministrate con Sistema Cati (</a:t>
            </a:r>
            <a:r>
              <a:rPr lang="it-IT" sz="1100" b="0" i="1">
                <a:latin typeface="Century Gothic" panose="020B0502020202020204" pitchFamily="34" charset="0"/>
                <a:ea typeface="MS Mincho" pitchFamily="49" charset="-128"/>
              </a:rPr>
              <a:t>Computer </a:t>
            </a:r>
            <a:r>
              <a:rPr lang="it-IT" sz="1100" b="0" i="1" err="1">
                <a:latin typeface="Century Gothic" panose="020B0502020202020204" pitchFamily="34" charset="0"/>
                <a:ea typeface="MS Mincho" pitchFamily="49" charset="-128"/>
              </a:rPr>
              <a:t>assisted</a:t>
            </a:r>
            <a:r>
              <a:rPr lang="it-IT" sz="1100" b="0" i="1">
                <a:latin typeface="Century Gothic" panose="020B0502020202020204" pitchFamily="34" charset="0"/>
                <a:ea typeface="MS Mincho" pitchFamily="49" charset="-128"/>
              </a:rPr>
              <a:t> telephone interview</a:t>
            </a:r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) e Sistema </a:t>
            </a:r>
            <a:r>
              <a:rPr lang="it-IT" sz="1100" b="0" err="1">
                <a:latin typeface="Century Gothic" panose="020B0502020202020204" pitchFamily="34" charset="0"/>
                <a:ea typeface="MS Mincho" pitchFamily="49" charset="-128"/>
              </a:rPr>
              <a:t>Cawi</a:t>
            </a:r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 (</a:t>
            </a:r>
            <a:r>
              <a:rPr lang="it-IT" sz="1100" b="0" i="1">
                <a:latin typeface="Century Gothic" panose="020B0502020202020204" pitchFamily="34" charset="0"/>
                <a:ea typeface="MS Mincho" pitchFamily="49" charset="-128"/>
              </a:rPr>
              <a:t>Computer </a:t>
            </a:r>
            <a:r>
              <a:rPr lang="it-IT" sz="1100" b="0" i="1" err="1">
                <a:latin typeface="Century Gothic" panose="020B0502020202020204" pitchFamily="34" charset="0"/>
                <a:ea typeface="MS Mincho" pitchFamily="49" charset="-128"/>
              </a:rPr>
              <a:t>assisted</a:t>
            </a:r>
            <a:r>
              <a:rPr lang="it-IT" sz="1100" b="0" i="1">
                <a:latin typeface="Century Gothic" panose="020B0502020202020204" pitchFamily="34" charset="0"/>
                <a:ea typeface="MS Mincho" pitchFamily="49" charset="-128"/>
              </a:rPr>
              <a:t> web interview</a:t>
            </a:r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).</a:t>
            </a:r>
          </a:p>
          <a:p>
            <a:pPr algn="just"/>
            <a:endParaRPr lang="it-IT" sz="1100" b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TECNICA DI RILEVAZIONE </a:t>
            </a:r>
          </a:p>
          <a:p>
            <a:pPr algn="just"/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Questionari strutturato. </a:t>
            </a:r>
          </a:p>
          <a:p>
            <a:pPr algn="just"/>
            <a:endParaRPr lang="it-IT" sz="1100" b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PERIODO DI EFFETTUAZIONE DELLE INTERVISTE </a:t>
            </a:r>
          </a:p>
          <a:p>
            <a:pPr algn="just"/>
            <a:r>
              <a:rPr lang="it-IT" altLang="it-IT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Febbraio - Marzo 2025.</a:t>
            </a:r>
          </a:p>
          <a:p>
            <a:pPr algn="just"/>
            <a:endParaRPr lang="it-IT" sz="1100" b="0">
              <a:solidFill>
                <a:srgbClr val="FF0000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CODICE DEONTOLOGICO  </a:t>
            </a:r>
          </a:p>
          <a:p>
            <a:pPr algn="just"/>
            <a:r>
              <a:rPr lang="it-IT" altLang="it-IT" sz="1100" b="0">
                <a:solidFill>
                  <a:srgbClr val="00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La rilevazione è stata realizzata nel rispetto del </a:t>
            </a:r>
            <a:r>
              <a:rPr lang="it-IT" altLang="it-IT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Codice deontologico dei ricercatori europei </a:t>
            </a:r>
            <a:r>
              <a:rPr lang="it-IT" altLang="it-IT" sz="1100" b="0" err="1">
                <a:latin typeface="Century Gothic" panose="020B0502020202020204" pitchFamily="34" charset="0"/>
                <a:ea typeface="MS Mincho" panose="02020609040205080304" pitchFamily="49" charset="-128"/>
              </a:rPr>
              <a:t>Esomar</a:t>
            </a:r>
            <a:r>
              <a:rPr lang="it-IT" altLang="it-IT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, del Codice deontologico </a:t>
            </a:r>
            <a:r>
              <a:rPr lang="it-IT" altLang="it-IT" sz="1100" b="0" err="1">
                <a:latin typeface="Century Gothic" panose="020B0502020202020204" pitchFamily="34" charset="0"/>
                <a:ea typeface="MS Mincho" panose="02020609040205080304" pitchFamily="49" charset="-128"/>
              </a:rPr>
              <a:t>Assirm</a:t>
            </a:r>
            <a:r>
              <a:rPr lang="it-IT" altLang="it-IT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 (Associazione istituti di ricerca e sondaggi di opinione italiani), e della </a:t>
            </a:r>
            <a:r>
              <a:rPr lang="it-IT" altLang="ja-JP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Legge sulla privacy </a:t>
            </a:r>
            <a:r>
              <a:rPr lang="it-IT" altLang="ja-JP" sz="1100" b="0" err="1">
                <a:latin typeface="Century Gothic" panose="020B0502020202020204" pitchFamily="34" charset="0"/>
                <a:ea typeface="MS Mincho" panose="02020609040205080304" pitchFamily="49" charset="-128"/>
              </a:rPr>
              <a:t>D.lgs</a:t>
            </a:r>
            <a:r>
              <a:rPr lang="it-IT" altLang="ja-JP" sz="1100" b="0">
                <a:latin typeface="Century Gothic" panose="020B0502020202020204" pitchFamily="34" charset="0"/>
                <a:ea typeface="MS Mincho" panose="02020609040205080304" pitchFamily="49" charset="-128"/>
              </a:rPr>
              <a:t> 196/03, Regolamento (UE) n. 2016/679 (GDPR).</a:t>
            </a:r>
          </a:p>
          <a:p>
            <a:pPr algn="just"/>
            <a:endParaRPr lang="it-IT" sz="1100" b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100" b="1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DIRETTORE DELLA RICERCA</a:t>
            </a:r>
          </a:p>
          <a:p>
            <a:pPr algn="just"/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Pierluigi Ascani</a:t>
            </a:r>
          </a:p>
          <a:p>
            <a:pPr algn="just"/>
            <a:r>
              <a:rPr lang="it-IT" sz="1100" b="0">
                <a:latin typeface="Century Gothic" panose="020B0502020202020204" pitchFamily="34" charset="0"/>
                <a:ea typeface="MS Mincho" pitchFamily="49" charset="-128"/>
              </a:rPr>
              <a:t>Stefano Ascani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3CAC977-3E25-41B0-AAAB-26A2E096FBE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Metodo |</a:t>
            </a:r>
            <a:r>
              <a:rPr lang="it-IT" sz="2200" b="1">
                <a:solidFill>
                  <a:srgbClr val="0C92DE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Scheda tecnica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671344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7F733A3-BE2F-46AB-8CBB-C989F9ACBA63}"/>
              </a:ext>
            </a:extLst>
          </p:cNvPr>
          <p:cNvSpPr/>
          <p:nvPr/>
        </p:nvSpPr>
        <p:spPr bwMode="auto">
          <a:xfrm>
            <a:off x="412284" y="1412776"/>
            <a:ext cx="4748206" cy="5052032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6D71EE6-F465-49EB-9F67-D2182F435B11}"/>
              </a:ext>
            </a:extLst>
          </p:cNvPr>
          <p:cNvSpPr/>
          <p:nvPr/>
        </p:nvSpPr>
        <p:spPr bwMode="auto">
          <a:xfrm>
            <a:off x="6249984" y="1415927"/>
            <a:ext cx="4748206" cy="5052032"/>
          </a:xfrm>
          <a:prstGeom prst="rect">
            <a:avLst/>
          </a:prstGeom>
          <a:noFill/>
          <a:ln w="19050" cap="flat" cmpd="sng" algn="ctr">
            <a:solidFill>
              <a:srgbClr val="0C92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C0A3BB-A8B6-470F-9147-FAC6A694BA44}"/>
              </a:ext>
            </a:extLst>
          </p:cNvPr>
          <p:cNvSpPr txBox="1"/>
          <p:nvPr/>
        </p:nvSpPr>
        <p:spPr>
          <a:xfrm>
            <a:off x="6343764" y="1268760"/>
            <a:ext cx="26121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>
                <a:latin typeface="Calibri" panose="020F0502020204030204" pitchFamily="34" charset="0"/>
                <a:cs typeface="Calibri" panose="020F0502020204030204" pitchFamily="34" charset="0"/>
              </a:rPr>
              <a:t>CAMPIONE DELLE IMPRESE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FDB6659-88B9-482B-8F52-DEBF74B09BEB}"/>
              </a:ext>
            </a:extLst>
          </p:cNvPr>
          <p:cNvSpPr txBox="1"/>
          <p:nvPr/>
        </p:nvSpPr>
        <p:spPr>
          <a:xfrm>
            <a:off x="498796" y="1268760"/>
            <a:ext cx="2612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>
                <a:latin typeface="Calibri" panose="020F0502020204030204" pitchFamily="34" charset="0"/>
                <a:cs typeface="Calibri" panose="020F0502020204030204" pitchFamily="34" charset="0"/>
              </a:rPr>
              <a:t>UNIVERSO delle imprese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638E228C-AD0E-4A10-8249-2162CEC625F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Metodo |</a:t>
            </a:r>
            <a:r>
              <a:rPr lang="it-IT" sz="2200" b="1">
                <a:solidFill>
                  <a:srgbClr val="0C92DE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Universo rappresentato e campione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E8B3510-88A3-D39B-A935-AB669363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8" y="1499843"/>
            <a:ext cx="4086225" cy="354139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ED8EBF3-492C-77E1-BF38-F75B87B0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58" y="5129025"/>
            <a:ext cx="3635693" cy="9010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F2E6436-DE7B-678F-557C-02F3B043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64" y="1667483"/>
            <a:ext cx="4086225" cy="33737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EB7A0D-A0C6-C9D8-70CA-15997339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45" y="5200618"/>
            <a:ext cx="348615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5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6B17-1685-258A-810A-704BF89E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1D6225-CE05-E04E-5A06-7EC0FC75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1" y="1131698"/>
            <a:ext cx="3742196" cy="477278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1F8E778-4CAF-9840-829D-192C3FB46A0A}"/>
              </a:ext>
            </a:extLst>
          </p:cNvPr>
          <p:cNvSpPr/>
          <p:nvPr/>
        </p:nvSpPr>
        <p:spPr>
          <a:xfrm>
            <a:off x="220663" y="1599995"/>
            <a:ext cx="37732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latin typeface="Century Gothic" panose="020B0502020202020204" pitchFamily="34" charset="0"/>
              </a:rPr>
              <a:t>Italia</a:t>
            </a:r>
          </a:p>
          <a:p>
            <a:pPr algn="ctr"/>
            <a:r>
              <a:rPr lang="it-IT" sz="5400" b="1" dirty="0">
                <a:latin typeface="Century Gothic" panose="020B0502020202020204" pitchFamily="34" charset="0"/>
              </a:rPr>
              <a:t>18.160 Imprese</a:t>
            </a:r>
            <a:br>
              <a:rPr lang="it-IT" sz="5400" b="1" dirty="0">
                <a:latin typeface="Century Gothic" panose="020B0502020202020204" pitchFamily="34" charset="0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Imprese di commercio all’ingrosso e al dettaglio di ferramenta</a:t>
            </a:r>
            <a:endParaRPr lang="it-IT" sz="5400" dirty="0">
              <a:latin typeface="Century Gothic" panose="020B0502020202020204" pitchFamily="34" charset="0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7F399E3B-DE96-CE7A-18D1-4F4ADABEB72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1704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Universo delle imprese | </a:t>
            </a:r>
            <a:r>
              <a:rPr lang="it-IT" sz="22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  <a:cs typeface="Arial"/>
              </a:rPr>
              <a:t>In Italia vi sono 18.160 imprese di commercio all’ingrosso e al dettaglio di ferramenta (rispettivamente il 30% e 70% sul totale).</a:t>
            </a:r>
            <a:endParaRPr lang="it-IT" sz="220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0" name="Parentesi graffa chiusa 59">
            <a:extLst>
              <a:ext uri="{FF2B5EF4-FFF2-40B4-BE49-F238E27FC236}">
                <a16:creationId xmlns:a16="http://schemas.microsoft.com/office/drawing/2014/main" id="{F34EB2D6-8307-9083-2B13-A828CF72F457}"/>
              </a:ext>
            </a:extLst>
          </p:cNvPr>
          <p:cNvSpPr/>
          <p:nvPr/>
        </p:nvSpPr>
        <p:spPr bwMode="auto">
          <a:xfrm>
            <a:off x="3757601" y="1790033"/>
            <a:ext cx="450004" cy="3887033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3" name="Elemento grafico 92" descr="Insegnante">
            <a:extLst>
              <a:ext uri="{FF2B5EF4-FFF2-40B4-BE49-F238E27FC236}">
                <a16:creationId xmlns:a16="http://schemas.microsoft.com/office/drawing/2014/main" id="{E2993673-F5B0-DF57-8972-46D220D65B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69" y="5745862"/>
            <a:ext cx="567771" cy="567771"/>
          </a:xfrm>
          <a:prstGeom prst="rect">
            <a:avLst/>
          </a:prstGeom>
        </p:spPr>
      </p:pic>
      <p:sp>
        <p:nvSpPr>
          <p:cNvPr id="94" name="Rettangolo 93">
            <a:extLst>
              <a:ext uri="{FF2B5EF4-FFF2-40B4-BE49-F238E27FC236}">
                <a16:creationId xmlns:a16="http://schemas.microsoft.com/office/drawing/2014/main" id="{CCA8821E-70D4-7C29-AF8B-A0BBACF86829}"/>
              </a:ext>
            </a:extLst>
          </p:cNvPr>
          <p:cNvSpPr/>
          <p:nvPr/>
        </p:nvSpPr>
        <p:spPr>
          <a:xfrm>
            <a:off x="941140" y="5931477"/>
            <a:ext cx="110678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50" b="1" i="1" u="sng">
                <a:latin typeface="Century Gothic" panose="020B0502020202020204" pitchFamily="34" charset="0"/>
              </a:rPr>
              <a:t>IMPRESE INCLUSE NELL’ANALISI</a:t>
            </a:r>
            <a:r>
              <a:rPr lang="it-IT" sz="1050" b="1" i="1">
                <a:latin typeface="Century Gothic" panose="020B0502020202020204" pitchFamily="34" charset="0"/>
              </a:rPr>
              <a:t>: </a:t>
            </a:r>
            <a:r>
              <a:rPr lang="it-IT" sz="1050" i="1">
                <a:latin typeface="Century Gothic" panose="020B0502020202020204" pitchFamily="34" charset="0"/>
              </a:rPr>
              <a:t>Commercio</a:t>
            </a:r>
            <a:r>
              <a:rPr lang="it-IT" sz="1050" b="0" i="1">
                <a:latin typeface="Century Gothic" panose="020B0502020202020204" pitchFamily="34" charset="0"/>
              </a:rPr>
              <a:t> (G) </a:t>
            </a:r>
            <a:r>
              <a:rPr lang="it-IT" sz="1050" b="0" i="1" err="1">
                <a:latin typeface="Century Gothic" panose="020B0502020202020204" pitchFamily="34" charset="0"/>
              </a:rPr>
              <a:t>ateco</a:t>
            </a:r>
            <a:r>
              <a:rPr lang="it-IT" sz="1050" b="0" i="1">
                <a:latin typeface="Century Gothic" panose="020B0502020202020204" pitchFamily="34" charset="0"/>
              </a:rPr>
              <a:t> 46.74; 46.74.1;47.52;47.52.1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3CBE88-D399-7E48-6E7D-67C1A64AB0A9}"/>
              </a:ext>
            </a:extLst>
          </p:cNvPr>
          <p:cNvSpPr txBox="1"/>
          <p:nvPr/>
        </p:nvSpPr>
        <p:spPr>
          <a:xfrm>
            <a:off x="243766" y="6317460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Elaborazioni Format Research su dati Infocamere (</a:t>
            </a:r>
            <a:r>
              <a:rPr lang="it-IT" sz="1000" i="1" err="1">
                <a:latin typeface="Century Gothic" panose="020B0502020202020204" pitchFamily="34" charset="0"/>
                <a:cs typeface="Arial" panose="020B0604020202020204" pitchFamily="34" charset="0"/>
              </a:rPr>
              <a:t>Movimprese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D181AE50-BCCD-7E9C-6690-C335E8A8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999" y="1295065"/>
            <a:ext cx="1546766" cy="3969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i="0" dirty="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3AD1C63-174C-0F43-550C-DCEE6E9D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62169"/>
              </p:ext>
            </p:extLst>
          </p:nvPr>
        </p:nvGraphicFramePr>
        <p:xfrm>
          <a:off x="5329485" y="1816156"/>
          <a:ext cx="6394750" cy="276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75">
                  <a:extLst>
                    <a:ext uri="{9D8B030D-6E8A-4147-A177-3AD203B41FA5}">
                      <a16:colId xmlns:a16="http://schemas.microsoft.com/office/drawing/2014/main" val="308603570"/>
                    </a:ext>
                  </a:extLst>
                </a:gridCol>
                <a:gridCol w="3197375">
                  <a:extLst>
                    <a:ext uri="{9D8B030D-6E8A-4147-A177-3AD203B41FA5}">
                      <a16:colId xmlns:a16="http://schemas.microsoft.com/office/drawing/2014/main" val="417483486"/>
                    </a:ext>
                  </a:extLst>
                </a:gridCol>
              </a:tblGrid>
              <a:tr h="1383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b="1">
                          <a:solidFill>
                            <a:srgbClr val="F79646"/>
                          </a:solidFill>
                          <a:latin typeface="Century Gothic" panose="020B0502020202020204" pitchFamily="34" charset="0"/>
                        </a:rPr>
                        <a:t>Commercio all’ingrosso di ferramenta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i="0" dirty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3.690 </a:t>
                      </a:r>
                      <a:r>
                        <a:rPr lang="it-IT" altLang="it-IT" sz="2000" dirty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it-IT" altLang="it-IT" dirty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it-IT" altLang="it-IT" sz="2000" dirty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%)</a:t>
                      </a:r>
                      <a:endParaRPr lang="it-IT" altLang="it-IT" dirty="0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618667"/>
                  </a:ext>
                </a:extLst>
              </a:tr>
              <a:tr h="1383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b="1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</a:rPr>
                        <a:t>Commercio al dettaglio di ferramenta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14.470 (70%)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7064"/>
                  </a:ext>
                </a:extLst>
              </a:tr>
            </a:tbl>
          </a:graphicData>
        </a:graphic>
      </p:graphicFrame>
      <p:pic>
        <p:nvPicPr>
          <p:cNvPr id="4" name="Elemento grafico 3" descr="Carrello della spesa">
            <a:extLst>
              <a:ext uri="{FF2B5EF4-FFF2-40B4-BE49-F238E27FC236}">
                <a16:creationId xmlns:a16="http://schemas.microsoft.com/office/drawing/2014/main" id="{BC3FD3F6-3BF0-A82F-5031-EEC2317DA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8477" y="3226550"/>
            <a:ext cx="516155" cy="516155"/>
          </a:xfrm>
          <a:prstGeom prst="rect">
            <a:avLst/>
          </a:prstGeom>
        </p:spPr>
      </p:pic>
      <p:pic>
        <p:nvPicPr>
          <p:cNvPr id="7" name="Elemento grafico 6" descr="Carrello della spesa">
            <a:extLst>
              <a:ext uri="{FF2B5EF4-FFF2-40B4-BE49-F238E27FC236}">
                <a16:creationId xmlns:a16="http://schemas.microsoft.com/office/drawing/2014/main" id="{B8F45E33-FE68-D310-F24D-706393D07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8477" y="1861895"/>
            <a:ext cx="516155" cy="516155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E090DCA-EF25-5FEC-2546-4F433601FCB5}"/>
              </a:ext>
            </a:extLst>
          </p:cNvPr>
          <p:cNvCxnSpPr>
            <a:cxnSpLocks/>
          </p:cNvCxnSpPr>
          <p:nvPr/>
        </p:nvCxnSpPr>
        <p:spPr bwMode="auto">
          <a:xfrm>
            <a:off x="4658113" y="4715569"/>
            <a:ext cx="6372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18">
            <a:extLst>
              <a:ext uri="{FF2B5EF4-FFF2-40B4-BE49-F238E27FC236}">
                <a16:creationId xmlns:a16="http://schemas.microsoft.com/office/drawing/2014/main" id="{A1DA94FF-78D8-0AE4-E3B3-F89686607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061" y="4750965"/>
            <a:ext cx="2376264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b="1" i="1">
                <a:solidFill>
                  <a:schemeClr val="tx1"/>
                </a:solidFill>
              </a:rPr>
              <a:t>TOTALE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914DCBBF-6C58-4A90-6791-6F567FEB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608" y="4750965"/>
            <a:ext cx="1400451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18.160</a:t>
            </a:r>
          </a:p>
        </p:txBody>
      </p:sp>
    </p:spTree>
    <p:extLst>
      <p:ext uri="{BB962C8B-B14F-4D97-AF65-F5344CB8AC3E}">
        <p14:creationId xmlns:p14="http://schemas.microsoft.com/office/powerpoint/2010/main" val="3191787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7ECA59-84B7-31F6-8F6A-F8CA88B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791" y="4696654"/>
            <a:ext cx="2533194" cy="12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Format Research s.r.l.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tel +39.06.86.32.86.81, fax +39.06.86.38.49.96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u="sng">
                <a:solidFill>
                  <a:srgbClr val="404040"/>
                </a:solidFill>
                <a:latin typeface="Century Gothic" panose="020B0502020202020204" pitchFamily="34" charset="0"/>
                <a:hlinkClick r:id="rId2"/>
              </a:rPr>
              <a:t>info@formatresearch.com</a:t>
            </a: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roma 04268451004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rea roma 747042, cap. soc. € 25.850,00 i.v.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Membro: Assirm, Confcommercio, Esomar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2B1461A-A634-F5EA-C2C8-88340A87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52" y="4705532"/>
            <a:ext cx="284192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it-IT" altLang="it-IT" sz="900" b="1">
                <a:solidFill>
                  <a:srgbClr val="003A79"/>
                </a:solidFill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pPr algn="l"/>
            <a:r>
              <a:rPr lang="it-IT" altLang="it-IT" sz="900" b="1">
                <a:solidFill>
                  <a:srgbClr val="003A79"/>
                </a:solidFill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pPr algn="l"/>
            <a:r>
              <a:rPr lang="it-IT" altLang="it-IT" sz="900" b="1">
                <a:solidFill>
                  <a:srgbClr val="003A79"/>
                </a:solidFill>
                <a:latin typeface="Century Gothic" panose="020B0502020202020204" pitchFamily="34" charset="0"/>
              </a:rPr>
              <a:t>2025 © Copyright Format Research Srl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8EC4E5-7B73-0436-7C10-281A9051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402" y="4696654"/>
            <a:ext cx="2533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Format Business Intelligence s.r.l.</a:t>
            </a: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Via Sebastiano Caboto 22/a</a:t>
            </a: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, 33170 Pordenone, Italia</a:t>
            </a:r>
          </a:p>
          <a:p>
            <a:pPr>
              <a:spcBef>
                <a:spcPct val="0"/>
              </a:spcBef>
              <a:buNone/>
            </a:pPr>
            <a:r>
              <a:rPr lang="it-IT" sz="800" b="0">
                <a:latin typeface="Century Gothic" panose="020B0502020202020204" pitchFamily="34" charset="0"/>
                <a:hlinkClick r:id="rId3"/>
              </a:rPr>
              <a:t>format@pec.formatbusinessintelligence.com</a:t>
            </a:r>
            <a:endParaRPr lang="it-IT" sz="800" b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pordenone </a:t>
            </a:r>
            <a:r>
              <a:rPr 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01786200939</a:t>
            </a: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rea pordenone 104460, cap. soc. € 10.000,00 i.v.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E53BE12-2630-96E4-6527-D61DBE936429}"/>
              </a:ext>
            </a:extLst>
          </p:cNvPr>
          <p:cNvSpPr/>
          <p:nvPr/>
        </p:nvSpPr>
        <p:spPr>
          <a:xfrm>
            <a:off x="4035517" y="5541455"/>
            <a:ext cx="1609016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x-none" sz="70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it-IT" sz="70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                                                                                                                                                                   </a:t>
            </a:r>
            <a:endParaRPr lang="en-US" sz="1051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512B1E8-4DCD-391A-0BD8-ADF174E917C3}"/>
              </a:ext>
            </a:extLst>
          </p:cNvPr>
          <p:cNvCxnSpPr/>
          <p:nvPr/>
        </p:nvCxnSpPr>
        <p:spPr bwMode="auto">
          <a:xfrm>
            <a:off x="8883979" y="4709457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AE7F77C-17AB-CA78-2595-33CC166A888E}"/>
              </a:ext>
            </a:extLst>
          </p:cNvPr>
          <p:cNvCxnSpPr>
            <a:cxnSpLocks/>
          </p:cNvCxnSpPr>
          <p:nvPr/>
        </p:nvCxnSpPr>
        <p:spPr bwMode="auto">
          <a:xfrm>
            <a:off x="5760519" y="4709457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3087994-3A21-DE48-4693-F6697D0CAB34}"/>
              </a:ext>
            </a:extLst>
          </p:cNvPr>
          <p:cNvCxnSpPr>
            <a:cxnSpLocks/>
          </p:cNvCxnSpPr>
          <p:nvPr/>
        </p:nvCxnSpPr>
        <p:spPr bwMode="auto">
          <a:xfrm>
            <a:off x="3278004" y="4709457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63DA6C8-83A5-CC4C-1DDD-63D3390C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25799" y="4761266"/>
            <a:ext cx="1905000" cy="74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4E7D69-7531-CB7D-ED70-965A3944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5" y="1534034"/>
            <a:ext cx="3742196" cy="4772789"/>
          </a:xfrm>
          <a:prstGeom prst="rect">
            <a:avLst/>
          </a:prstGeom>
        </p:spPr>
      </p:pic>
      <p:sp>
        <p:nvSpPr>
          <p:cNvPr id="140" name="Rettangolo 139">
            <a:extLst>
              <a:ext uri="{FF2B5EF4-FFF2-40B4-BE49-F238E27FC236}">
                <a16:creationId xmlns:a16="http://schemas.microsoft.com/office/drawing/2014/main" id="{341EBAED-67DD-9FB2-70D2-FEF43B635C60}"/>
              </a:ext>
            </a:extLst>
          </p:cNvPr>
          <p:cNvSpPr/>
          <p:nvPr/>
        </p:nvSpPr>
        <p:spPr>
          <a:xfrm>
            <a:off x="229541" y="2664396"/>
            <a:ext cx="50451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0">
                <a:latin typeface="Century Gothic" panose="020B0502020202020204" pitchFamily="34" charset="0"/>
              </a:rPr>
              <a:t>Italia</a:t>
            </a:r>
          </a:p>
          <a:p>
            <a:pPr algn="ctr"/>
            <a:r>
              <a:rPr lang="it-IT" sz="5400" b="0" u="none">
                <a:effectLst/>
                <a:latin typeface="Century Gothic" panose="020B0502020202020204" pitchFamily="34" charset="0"/>
              </a:rPr>
              <a:t>49.926</a:t>
            </a:r>
            <a:br>
              <a:rPr lang="it-IT" sz="5400">
                <a:latin typeface="Century Gothic" panose="020B0502020202020204" pitchFamily="34" charset="0"/>
              </a:rPr>
            </a:br>
            <a:r>
              <a:rPr lang="it-IT" sz="2400">
                <a:latin typeface="Century Gothic" panose="020B0502020202020204" pitchFamily="34" charset="0"/>
              </a:rPr>
              <a:t>addetti presso le imprese di </a:t>
            </a:r>
            <a:r>
              <a:rPr lang="it-IT" sz="2400" b="1">
                <a:latin typeface="Century Gothic" panose="020B0502020202020204" pitchFamily="34" charset="0"/>
              </a:rPr>
              <a:t>commercio all’ingrosso e al dettaglio di ferramenta</a:t>
            </a:r>
          </a:p>
        </p:txBody>
      </p:sp>
      <p:sp>
        <p:nvSpPr>
          <p:cNvPr id="150" name="Titolo 1">
            <a:extLst>
              <a:ext uri="{FF2B5EF4-FFF2-40B4-BE49-F238E27FC236}">
                <a16:creationId xmlns:a16="http://schemas.microsoft.com/office/drawing/2014/main" id="{AD30EA6A-CB84-6C2F-D9AF-7CF3F6B6FDF1}"/>
              </a:ext>
            </a:extLst>
          </p:cNvPr>
          <p:cNvSpPr txBox="1">
            <a:spLocks/>
          </p:cNvSpPr>
          <p:nvPr/>
        </p:nvSpPr>
        <p:spPr>
          <a:xfrm>
            <a:off x="335360" y="281867"/>
            <a:ext cx="11700927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Universo degli addetti «Italia»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>
                <a:latin typeface="Century Gothic" panose="020B0502020202020204" pitchFamily="34" charset="0"/>
                <a:ea typeface="+mj-ea"/>
                <a:cs typeface="Arial"/>
              </a:rPr>
              <a:t>Si contano 49.926 </a:t>
            </a:r>
            <a:r>
              <a:rPr lang="it-IT" sz="2200" b="1">
                <a:latin typeface="Century Gothic" panose="020B0502020202020204" pitchFamily="34" charset="0"/>
                <a:ea typeface="MS PGothic" charset="0"/>
                <a:cs typeface="Arial"/>
              </a:rPr>
              <a:t>addetti delle imprese del commercio all’ingrosso e commercio al dettaglio di ferramenta in Italia, nello specifico, il 24% delle quali rientra in commercio all’ingrosso e il 76% in commercio al dettaglio.</a:t>
            </a:r>
            <a:endParaRPr lang="it-IT" sz="2200" b="1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A88A12-7AF0-EA80-F29A-C41B87A500D7}"/>
              </a:ext>
            </a:extLst>
          </p:cNvPr>
          <p:cNvSpPr txBox="1"/>
          <p:nvPr/>
        </p:nvSpPr>
        <p:spPr>
          <a:xfrm>
            <a:off x="22954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Elaborazioni Format </a:t>
            </a:r>
            <a:r>
              <a:rPr lang="it-IT" sz="1000" i="1" err="1">
                <a:latin typeface="Century Gothic" panose="020B0502020202020204" pitchFamily="34" charset="0"/>
                <a:cs typeface="Arial" panose="020B0604020202020204" pitchFamily="34" charset="0"/>
              </a:rPr>
              <a:t>Research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 su dati </a:t>
            </a:r>
            <a:r>
              <a:rPr lang="it-IT" sz="1000" i="1" err="1">
                <a:latin typeface="Century Gothic" panose="020B0502020202020204" pitchFamily="34" charset="0"/>
                <a:cs typeface="Arial" panose="020B0604020202020204" pitchFamily="34" charset="0"/>
              </a:rPr>
              <a:t>I.stat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F65877D-B1D9-C171-9E4D-BB8AE9096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50169"/>
              </p:ext>
            </p:extLst>
          </p:nvPr>
        </p:nvGraphicFramePr>
        <p:xfrm>
          <a:off x="8791930" y="3403016"/>
          <a:ext cx="3260472" cy="1813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744">
                  <a:extLst>
                    <a:ext uri="{9D8B030D-6E8A-4147-A177-3AD203B41FA5}">
                      <a16:colId xmlns:a16="http://schemas.microsoft.com/office/drawing/2014/main" val="433847433"/>
                    </a:ext>
                  </a:extLst>
                </a:gridCol>
                <a:gridCol w="2135728">
                  <a:extLst>
                    <a:ext uri="{9D8B030D-6E8A-4147-A177-3AD203B41FA5}">
                      <a16:colId xmlns:a16="http://schemas.microsoft.com/office/drawing/2014/main" val="3363051440"/>
                    </a:ext>
                  </a:extLst>
                </a:gridCol>
              </a:tblGrid>
              <a:tr h="906568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kern="120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12.087 </a:t>
                      </a: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24%</a:t>
                      </a:r>
                      <a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dei lavoratori</a:t>
                      </a: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838366"/>
                  </a:ext>
                </a:extLst>
              </a:tr>
              <a:tr h="906568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kern="1200">
                          <a:solidFill>
                            <a:srgbClr val="161645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37.839</a:t>
                      </a: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  <a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dei lavoratori</a:t>
                      </a: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64383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E72673C7-0D39-FE6C-2319-76C2BC520DDB}"/>
              </a:ext>
            </a:extLst>
          </p:cNvPr>
          <p:cNvSpPr/>
          <p:nvPr/>
        </p:nvSpPr>
        <p:spPr>
          <a:xfrm>
            <a:off x="6746220" y="2904836"/>
            <a:ext cx="4832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u="sng">
                <a:latin typeface="Century Gothic" panose="020B0502020202020204" pitchFamily="34" charset="0"/>
              </a:rPr>
              <a:t>Analisi per settore di attività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0FECA8E8-BA94-A5E5-6ECE-20A76D0C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458" y="4674576"/>
            <a:ext cx="3260472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/>
              <a:t>Commercio al dettaglio di ferramenta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0A151E23-2421-EB59-752E-8C474AD5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723" y="3770701"/>
            <a:ext cx="3195836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>
                <a:solidFill>
                  <a:srgbClr val="F79646"/>
                </a:solidFill>
              </a:rPr>
              <a:t>Commercio all’ingrosso di ferramenta</a:t>
            </a:r>
          </a:p>
        </p:txBody>
      </p:sp>
      <p:pic>
        <p:nvPicPr>
          <p:cNvPr id="15" name="Elemento grafico 14" descr="Carrello della spesa">
            <a:extLst>
              <a:ext uri="{FF2B5EF4-FFF2-40B4-BE49-F238E27FC236}">
                <a16:creationId xmlns:a16="http://schemas.microsoft.com/office/drawing/2014/main" id="{D95E6CB0-4545-ED2F-6CC6-7C8AF1400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932" y="4635289"/>
            <a:ext cx="516155" cy="516155"/>
          </a:xfrm>
          <a:prstGeom prst="rect">
            <a:avLst/>
          </a:prstGeom>
        </p:spPr>
      </p:pic>
      <p:pic>
        <p:nvPicPr>
          <p:cNvPr id="16" name="Elemento grafico 15" descr="Carrello della spesa">
            <a:extLst>
              <a:ext uri="{FF2B5EF4-FFF2-40B4-BE49-F238E27FC236}">
                <a16:creationId xmlns:a16="http://schemas.microsoft.com/office/drawing/2014/main" id="{639C91D2-BBE7-937A-6EE0-865775062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932" y="3711088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0DAE-67D9-3873-F3BA-E38742A6D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derazione Nazionale Maestri del Lavoro - Consiglio Nazionale - Elenco  Consolati - Lombardia - Informazioni Consolato">
            <a:extLst>
              <a:ext uri="{FF2B5EF4-FFF2-40B4-BE49-F238E27FC236}">
                <a16:creationId xmlns:a16="http://schemas.microsoft.com/office/drawing/2014/main" id="{19EDE091-1E0C-998B-0E87-205822DA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065"/>
            <a:ext cx="4196387" cy="41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olo 1">
            <a:extLst>
              <a:ext uri="{FF2B5EF4-FFF2-40B4-BE49-F238E27FC236}">
                <a16:creationId xmlns:a16="http://schemas.microsoft.com/office/drawing/2014/main" id="{8278438A-BE17-FA9D-E109-352866B83A2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1704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Universo delle imprese | </a:t>
            </a:r>
            <a:r>
              <a:rPr lang="it-IT" sz="2200" b="1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  <a:cs typeface="Arial"/>
              </a:rPr>
              <a:t>Bergamo conta 197 imprese di commercio all’ingrosso e al dettaglio di ferramenta (rispettivamente il 53% e 47% sul totale).</a:t>
            </a:r>
            <a:endParaRPr lang="it-IT" sz="220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0" name="Parentesi graffa chiusa 59">
            <a:extLst>
              <a:ext uri="{FF2B5EF4-FFF2-40B4-BE49-F238E27FC236}">
                <a16:creationId xmlns:a16="http://schemas.microsoft.com/office/drawing/2014/main" id="{77CCEC0D-7E76-1DEC-6B3F-B7F66CF0E7D1}"/>
              </a:ext>
            </a:extLst>
          </p:cNvPr>
          <p:cNvSpPr/>
          <p:nvPr/>
        </p:nvSpPr>
        <p:spPr bwMode="auto">
          <a:xfrm>
            <a:off x="3757601" y="1790033"/>
            <a:ext cx="450004" cy="3887033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3" name="Elemento grafico 92" descr="Insegnante">
            <a:extLst>
              <a:ext uri="{FF2B5EF4-FFF2-40B4-BE49-F238E27FC236}">
                <a16:creationId xmlns:a16="http://schemas.microsoft.com/office/drawing/2014/main" id="{CB256EBC-41A1-1DB2-5CE6-BE2F7190A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69" y="5745862"/>
            <a:ext cx="567771" cy="567771"/>
          </a:xfrm>
          <a:prstGeom prst="rect">
            <a:avLst/>
          </a:prstGeom>
        </p:spPr>
      </p:pic>
      <p:sp>
        <p:nvSpPr>
          <p:cNvPr id="94" name="Rettangolo 93">
            <a:extLst>
              <a:ext uri="{FF2B5EF4-FFF2-40B4-BE49-F238E27FC236}">
                <a16:creationId xmlns:a16="http://schemas.microsoft.com/office/drawing/2014/main" id="{3DB37B9C-00F9-B250-ECB6-FD12DAF006EF}"/>
              </a:ext>
            </a:extLst>
          </p:cNvPr>
          <p:cNvSpPr/>
          <p:nvPr/>
        </p:nvSpPr>
        <p:spPr>
          <a:xfrm>
            <a:off x="941140" y="5931477"/>
            <a:ext cx="110678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50" b="1" i="1" u="sng">
                <a:latin typeface="Century Gothic" panose="020B0502020202020204" pitchFamily="34" charset="0"/>
              </a:rPr>
              <a:t>IMPRESE INCLUSE NELL’ANALISI</a:t>
            </a:r>
            <a:r>
              <a:rPr lang="it-IT" sz="1050" b="1" i="1">
                <a:latin typeface="Century Gothic" panose="020B0502020202020204" pitchFamily="34" charset="0"/>
              </a:rPr>
              <a:t>: </a:t>
            </a:r>
            <a:r>
              <a:rPr lang="it-IT" sz="1050" i="1">
                <a:latin typeface="Century Gothic" panose="020B0502020202020204" pitchFamily="34" charset="0"/>
              </a:rPr>
              <a:t>Commercio</a:t>
            </a:r>
            <a:r>
              <a:rPr lang="it-IT" sz="1050" b="0" i="1">
                <a:latin typeface="Century Gothic" panose="020B0502020202020204" pitchFamily="34" charset="0"/>
              </a:rPr>
              <a:t> (G) </a:t>
            </a:r>
            <a:r>
              <a:rPr lang="it-IT" sz="1050" b="0" i="1" err="1">
                <a:latin typeface="Century Gothic" panose="020B0502020202020204" pitchFamily="34" charset="0"/>
              </a:rPr>
              <a:t>ateco</a:t>
            </a:r>
            <a:r>
              <a:rPr lang="it-IT" sz="1050" b="0" i="1">
                <a:latin typeface="Century Gothic" panose="020B0502020202020204" pitchFamily="34" charset="0"/>
              </a:rPr>
              <a:t> 46.74; 46.74.1;47.52;47.52.1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56A2B7-90FB-7BC9-CF6F-06FA77A3D0F2}"/>
              </a:ext>
            </a:extLst>
          </p:cNvPr>
          <p:cNvSpPr txBox="1"/>
          <p:nvPr/>
        </p:nvSpPr>
        <p:spPr>
          <a:xfrm>
            <a:off x="243766" y="6317460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Elaborazioni Format Research su dati Infocamere (</a:t>
            </a:r>
            <a:r>
              <a:rPr lang="it-IT" sz="1000" i="1" err="1">
                <a:latin typeface="Century Gothic" panose="020B0502020202020204" pitchFamily="34" charset="0"/>
                <a:cs typeface="Arial" panose="020B0604020202020204" pitchFamily="34" charset="0"/>
              </a:rPr>
              <a:t>Movimprese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D25246-F508-4244-3CA6-9B1CD0735DF6}"/>
              </a:ext>
            </a:extLst>
          </p:cNvPr>
          <p:cNvSpPr/>
          <p:nvPr/>
        </p:nvSpPr>
        <p:spPr>
          <a:xfrm>
            <a:off x="220663" y="1599995"/>
            <a:ext cx="37732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>
                <a:latin typeface="Century Gothic" panose="020B0502020202020204" pitchFamily="34" charset="0"/>
              </a:rPr>
              <a:t>Bergamo</a:t>
            </a:r>
          </a:p>
          <a:p>
            <a:pPr algn="ctr"/>
            <a:r>
              <a:rPr lang="it-IT" sz="5400" b="1">
                <a:latin typeface="Century Gothic" panose="020B0502020202020204" pitchFamily="34" charset="0"/>
              </a:rPr>
              <a:t>197 Imprese</a:t>
            </a:r>
            <a:br>
              <a:rPr lang="it-IT" sz="5400" b="1">
                <a:latin typeface="Century Gothic" panose="020B0502020202020204" pitchFamily="34" charset="0"/>
              </a:rPr>
            </a:b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Imprese di commercio all’ingrosso e al dettaglio di ferramenta</a:t>
            </a:r>
            <a:endParaRPr lang="it-IT" sz="5400">
              <a:latin typeface="Century Gothic" panose="020B0502020202020204" pitchFamily="34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520F6EDB-C57A-85E1-C5B5-694C0158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999" y="1295065"/>
            <a:ext cx="1546766" cy="3969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i="0">
                <a:latin typeface="Century Gothic" panose="020B0502020202020204" pitchFamily="34" charset="0"/>
              </a:rPr>
              <a:t>BERGAMO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B023F06-4D0B-0336-F5E1-BD967E677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51901"/>
              </p:ext>
            </p:extLst>
          </p:nvPr>
        </p:nvGraphicFramePr>
        <p:xfrm>
          <a:off x="5329485" y="1816157"/>
          <a:ext cx="6394750" cy="152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75">
                  <a:extLst>
                    <a:ext uri="{9D8B030D-6E8A-4147-A177-3AD203B41FA5}">
                      <a16:colId xmlns:a16="http://schemas.microsoft.com/office/drawing/2014/main" val="308603570"/>
                    </a:ext>
                  </a:extLst>
                </a:gridCol>
                <a:gridCol w="3197375">
                  <a:extLst>
                    <a:ext uri="{9D8B030D-6E8A-4147-A177-3AD203B41FA5}">
                      <a16:colId xmlns:a16="http://schemas.microsoft.com/office/drawing/2014/main" val="417483486"/>
                    </a:ext>
                  </a:extLst>
                </a:gridCol>
              </a:tblGrid>
              <a:tr h="76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b="1">
                          <a:solidFill>
                            <a:srgbClr val="F79646"/>
                          </a:solidFill>
                          <a:latin typeface="Century Gothic" panose="020B0502020202020204" pitchFamily="34" charset="0"/>
                        </a:rPr>
                        <a:t>Commercio all’ingrosso di ferramenta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i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105 </a:t>
                      </a:r>
                      <a:r>
                        <a:rPr lang="it-IT" altLang="it-IT" sz="200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it-IT" altLang="it-IT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  <a:r>
                        <a:rPr lang="it-IT" altLang="it-IT" sz="200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%)</a:t>
                      </a:r>
                      <a:endParaRPr lang="it-IT" altLang="it-IT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618667"/>
                  </a:ext>
                </a:extLst>
              </a:tr>
              <a:tr h="76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b="1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</a:rPr>
                        <a:t>Commercio al dettaglio di ferramenta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92 (47%)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7064"/>
                  </a:ext>
                </a:extLst>
              </a:tr>
            </a:tbl>
          </a:graphicData>
        </a:graphic>
      </p:graphicFrame>
      <p:pic>
        <p:nvPicPr>
          <p:cNvPr id="4" name="Elemento grafico 3" descr="Carrello della spesa">
            <a:extLst>
              <a:ext uri="{FF2B5EF4-FFF2-40B4-BE49-F238E27FC236}">
                <a16:creationId xmlns:a16="http://schemas.microsoft.com/office/drawing/2014/main" id="{2BDFC1A6-73F5-6773-9F98-F47D45ADD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8477" y="2632190"/>
            <a:ext cx="516155" cy="516155"/>
          </a:xfrm>
          <a:prstGeom prst="rect">
            <a:avLst/>
          </a:prstGeom>
        </p:spPr>
      </p:pic>
      <p:pic>
        <p:nvPicPr>
          <p:cNvPr id="7" name="Elemento grafico 6" descr="Carrello della spesa">
            <a:extLst>
              <a:ext uri="{FF2B5EF4-FFF2-40B4-BE49-F238E27FC236}">
                <a16:creationId xmlns:a16="http://schemas.microsoft.com/office/drawing/2014/main" id="{CC0229D4-0B05-5754-318F-B34474D8D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8477" y="1861895"/>
            <a:ext cx="516155" cy="516155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E6D093C-3937-4AD4-8C2B-C8DED0DF6230}"/>
              </a:ext>
            </a:extLst>
          </p:cNvPr>
          <p:cNvCxnSpPr>
            <a:cxnSpLocks/>
          </p:cNvCxnSpPr>
          <p:nvPr/>
        </p:nvCxnSpPr>
        <p:spPr bwMode="auto">
          <a:xfrm>
            <a:off x="4658113" y="3289105"/>
            <a:ext cx="6372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18">
            <a:extLst>
              <a:ext uri="{FF2B5EF4-FFF2-40B4-BE49-F238E27FC236}">
                <a16:creationId xmlns:a16="http://schemas.microsoft.com/office/drawing/2014/main" id="{37BF6D16-AF9F-BDAD-7BB6-436CD4B0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061" y="3324501"/>
            <a:ext cx="2376264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b="1" i="1">
                <a:solidFill>
                  <a:schemeClr val="tx1"/>
                </a:solidFill>
              </a:rPr>
              <a:t>TOTALE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5701A9C5-F4F8-23D5-FE27-E6425165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608" y="3324501"/>
            <a:ext cx="1400451" cy="396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noAutofit/>
          </a:bodyPr>
          <a:lstStyle>
            <a:defPPr>
              <a:defRPr lang="it-IT"/>
            </a:defPPr>
            <a:lvl1pPr algn="ctr">
              <a:lnSpc>
                <a:spcPct val="110000"/>
              </a:lnSpc>
              <a:spcBef>
                <a:spcPts val="600"/>
              </a:spcBef>
              <a:defRPr sz="2000" b="1" i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>
                <a:solidFill>
                  <a:schemeClr val="tx1"/>
                </a:solidFill>
                <a:latin typeface="Century Gothic" panose="020B0502020202020204" pitchFamily="34" charset="0"/>
              </a:rPr>
              <a:t>197</a:t>
            </a:r>
          </a:p>
        </p:txBody>
      </p:sp>
      <p:graphicFrame>
        <p:nvGraphicFramePr>
          <p:cNvPr id="13" name="Tabella 2">
            <a:extLst>
              <a:ext uri="{FF2B5EF4-FFF2-40B4-BE49-F238E27FC236}">
                <a16:creationId xmlns:a16="http://schemas.microsoft.com/office/drawing/2014/main" id="{98815D2B-026D-5960-D1A4-69194521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52389"/>
              </p:ext>
            </p:extLst>
          </p:nvPr>
        </p:nvGraphicFramePr>
        <p:xfrm>
          <a:off x="4417049" y="3838811"/>
          <a:ext cx="6613062" cy="176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354">
                  <a:extLst>
                    <a:ext uri="{9D8B030D-6E8A-4147-A177-3AD203B41FA5}">
                      <a16:colId xmlns:a16="http://schemas.microsoft.com/office/drawing/2014/main" val="2679413487"/>
                    </a:ext>
                  </a:extLst>
                </a:gridCol>
                <a:gridCol w="2204354">
                  <a:extLst>
                    <a:ext uri="{9D8B030D-6E8A-4147-A177-3AD203B41FA5}">
                      <a16:colId xmlns:a16="http://schemas.microsoft.com/office/drawing/2014/main" val="720201328"/>
                    </a:ext>
                  </a:extLst>
                </a:gridCol>
                <a:gridCol w="2204354">
                  <a:extLst>
                    <a:ext uri="{9D8B030D-6E8A-4147-A177-3AD203B41FA5}">
                      <a16:colId xmlns:a16="http://schemas.microsoft.com/office/drawing/2014/main" val="2694111367"/>
                    </a:ext>
                  </a:extLst>
                </a:gridCol>
              </a:tblGrid>
              <a:tr h="392944">
                <a:tc>
                  <a:txBody>
                    <a:bodyPr/>
                    <a:lstStyle/>
                    <a:p>
                      <a:endParaRPr lang="it-IT" sz="1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>
                          <a:latin typeface="Century Gothic" panose="020B0502020202020204" pitchFamily="34" charset="0"/>
                        </a:rPr>
                        <a:t>BERGAMO</a:t>
                      </a:r>
                    </a:p>
                  </a:txBody>
                  <a:tcPr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83378"/>
                  </a:ext>
                </a:extLst>
              </a:tr>
              <a:tr h="580601">
                <a:tc>
                  <a:txBody>
                    <a:bodyPr/>
                    <a:lstStyle/>
                    <a:p>
                      <a:r>
                        <a:rPr lang="it-IT" altLang="it-IT" sz="16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COMMERCIO DI FERRAMENTA</a:t>
                      </a:r>
                      <a:endParaRPr lang="it-IT" sz="1600" i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600" b="1" i="0" u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18.160 (100%)</a:t>
                      </a:r>
                      <a:endParaRPr lang="it-IT" sz="1600" b="1" i="0" u="none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600" b="1" i="0" u="none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</a:rPr>
                        <a:t>199 (100%)</a:t>
                      </a:r>
                      <a:endParaRPr lang="it-IT" sz="1600" b="1" i="0" u="none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153459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1" u="none" strike="noStrike" dirty="0">
                          <a:effectLst/>
                          <a:latin typeface="Century Gothic" panose="020B0502020202020204" pitchFamily="34" charset="0"/>
                        </a:rPr>
                        <a:t>Commercio dettaglio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14.470 </a:t>
                      </a:r>
                      <a:r>
                        <a:rPr lang="it-IT" sz="2000" b="1" i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(70%)</a:t>
                      </a:r>
                      <a:endParaRPr lang="it-IT" sz="1600" b="1" i="1" u="none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92 </a:t>
                      </a: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(47%)</a:t>
                      </a:r>
                      <a:endParaRPr lang="it-IT" sz="1600" b="1" i="1" u="none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837490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Commercio ingrosso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3.690 </a:t>
                      </a: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(30%)</a:t>
                      </a:r>
                      <a:endParaRPr lang="it-IT" sz="1600" b="1" i="1" u="none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 </a:t>
                      </a: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(53%)</a:t>
                      </a:r>
                      <a:endParaRPr lang="it-IT" sz="1600" b="1" i="1" u="none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92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4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2ED6-BB63-1EF6-49FA-2812FF95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CDB5BC5-A942-200D-995F-E64C0258A25E}"/>
              </a:ext>
            </a:extLst>
          </p:cNvPr>
          <p:cNvSpPr txBox="1"/>
          <p:nvPr/>
        </p:nvSpPr>
        <p:spPr>
          <a:xfrm>
            <a:off x="7897136" y="1912797"/>
            <a:ext cx="3909508" cy="23845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49B1F73C-AACA-A908-9E6D-1C4ABEA464C7}"/>
              </a:ext>
            </a:extLst>
          </p:cNvPr>
          <p:cNvSpPr txBox="1"/>
          <p:nvPr/>
        </p:nvSpPr>
        <p:spPr>
          <a:xfrm>
            <a:off x="609706" y="4364082"/>
            <a:ext cx="11194367" cy="19393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1AB04592-AFE6-5A76-950E-98A3E0CA71C1}"/>
              </a:ext>
            </a:extLst>
          </p:cNvPr>
          <p:cNvSpPr/>
          <p:nvPr/>
        </p:nvSpPr>
        <p:spPr>
          <a:xfrm>
            <a:off x="4343495" y="1910208"/>
            <a:ext cx="3274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u="sng">
                <a:latin typeface="Century Gothic" panose="020B0502020202020204" pitchFamily="34" charset="0"/>
              </a:rPr>
              <a:t>Analisi per CLASSE DI ADDETTI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4F83E86-0E0F-36FD-C71C-F6723845A8E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Imprese per DIMENSIONE «Bergamo»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Come si distribuiscono le imprese di Commercio all’ingrosso e al dettaglio di ferramenta nella provincia di Bergamo in funzione della classe dimensionale, della natura giuridica e del fatturato.</a:t>
            </a:r>
            <a:endParaRPr lang="it-IT" sz="2200" b="1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2D89350-4B76-5E4B-E193-83C2E94A1C40}"/>
              </a:ext>
            </a:extLst>
          </p:cNvPr>
          <p:cNvSpPr/>
          <p:nvPr/>
        </p:nvSpPr>
        <p:spPr>
          <a:xfrm>
            <a:off x="418827" y="1425036"/>
            <a:ext cx="11385246" cy="461665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r>
              <a:rPr lang="it-IT" sz="2400">
                <a:solidFill>
                  <a:schemeClr val="bg1"/>
                </a:solidFill>
                <a:latin typeface="Century Gothic" panose="020B0502020202020204" pitchFamily="34" charset="0"/>
              </a:rPr>
              <a:t>BERGAMO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A4084C-975A-6C37-EB72-A4AEDF2B5DEB}"/>
              </a:ext>
            </a:extLst>
          </p:cNvPr>
          <p:cNvSpPr txBox="1"/>
          <p:nvPr/>
        </p:nvSpPr>
        <p:spPr>
          <a:xfrm>
            <a:off x="220663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it-IT" sz="1000" i="1">
                <a:latin typeface="Century Gothic" panose="020B0502020202020204" pitchFamily="34" charset="0"/>
                <a:cs typeface="Arial" panose="020B0604020202020204" pitchFamily="34" charset="0"/>
              </a:rPr>
              <a:t>Elaborazioni Format Research su dati Infocamere (Movimprese).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362FC1-927F-D86B-D48F-952ACAF7D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28" y="2112890"/>
            <a:ext cx="3667042" cy="2129470"/>
          </a:xfrm>
          <a:prstGeom prst="rect">
            <a:avLst/>
          </a:prstGeom>
        </p:spPr>
      </p:pic>
      <p:graphicFrame>
        <p:nvGraphicFramePr>
          <p:cNvPr id="36" name="Grafico 35">
            <a:extLst>
              <a:ext uri="{FF2B5EF4-FFF2-40B4-BE49-F238E27FC236}">
                <a16:creationId xmlns:a16="http://schemas.microsoft.com/office/drawing/2014/main" id="{F4074900-8C2B-895C-202A-ED807E741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031790"/>
              </p:ext>
            </p:extLst>
          </p:nvPr>
        </p:nvGraphicFramePr>
        <p:xfrm>
          <a:off x="570130" y="4228210"/>
          <a:ext cx="11055604" cy="189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ttangolo 36">
            <a:extLst>
              <a:ext uri="{FF2B5EF4-FFF2-40B4-BE49-F238E27FC236}">
                <a16:creationId xmlns:a16="http://schemas.microsoft.com/office/drawing/2014/main" id="{3492E1CF-4AC4-2219-B972-301D51D8F06A}"/>
              </a:ext>
            </a:extLst>
          </p:cNvPr>
          <p:cNvSpPr/>
          <p:nvPr/>
        </p:nvSpPr>
        <p:spPr>
          <a:xfrm>
            <a:off x="8351550" y="1943615"/>
            <a:ext cx="3274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u="sng">
                <a:latin typeface="Century Gothic" panose="020B0502020202020204" pitchFamily="34" charset="0"/>
              </a:rPr>
              <a:t>Analisi per NATURA GIURIDICA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3CCBEF9-6BD0-D204-9240-645CD62D0DDB}"/>
              </a:ext>
            </a:extLst>
          </p:cNvPr>
          <p:cNvSpPr/>
          <p:nvPr/>
        </p:nvSpPr>
        <p:spPr>
          <a:xfrm>
            <a:off x="4226584" y="4420994"/>
            <a:ext cx="3274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u="sng">
                <a:latin typeface="Century Gothic" panose="020B0502020202020204" pitchFamily="34" charset="0"/>
              </a:rPr>
              <a:t>Analisi per FATTURATO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1D44FEF9-084F-264A-00A6-100782BC8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54" y="2309759"/>
            <a:ext cx="3126908" cy="1464501"/>
          </a:xfrm>
          <a:prstGeom prst="rect">
            <a:avLst/>
          </a:prstGeom>
        </p:spPr>
      </p:pic>
      <p:grpSp>
        <p:nvGrpSpPr>
          <p:cNvPr id="63" name="Gruppo 62">
            <a:extLst>
              <a:ext uri="{FF2B5EF4-FFF2-40B4-BE49-F238E27FC236}">
                <a16:creationId xmlns:a16="http://schemas.microsoft.com/office/drawing/2014/main" id="{BBA7AE71-B66C-B740-41F8-B8C607B1444F}"/>
              </a:ext>
            </a:extLst>
          </p:cNvPr>
          <p:cNvGrpSpPr/>
          <p:nvPr/>
        </p:nvGrpSpPr>
        <p:grpSpPr>
          <a:xfrm>
            <a:off x="541337" y="5999001"/>
            <a:ext cx="11113749" cy="338554"/>
            <a:chOff x="535710" y="5960234"/>
            <a:chExt cx="11113749" cy="338554"/>
          </a:xfrm>
        </p:grpSpPr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90B015DD-33C0-32A3-BBA0-13407B6DD278}"/>
                </a:ext>
              </a:extLst>
            </p:cNvPr>
            <p:cNvSpPr txBox="1"/>
            <p:nvPr/>
          </p:nvSpPr>
          <p:spPr>
            <a:xfrm>
              <a:off x="535710" y="5960234"/>
              <a:ext cx="1194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Fino a 1.000.000€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DD0E452D-24A7-D686-80A9-0097F02174EC}"/>
                </a:ext>
              </a:extLst>
            </p:cNvPr>
            <p:cNvSpPr txBox="1"/>
            <p:nvPr/>
          </p:nvSpPr>
          <p:spPr>
            <a:xfrm>
              <a:off x="1454727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1.000.000€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2.500.000€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1C96690A-AD6B-03FB-EDB6-1BA464856ADD}"/>
                </a:ext>
              </a:extLst>
            </p:cNvPr>
            <p:cNvSpPr txBox="1"/>
            <p:nvPr/>
          </p:nvSpPr>
          <p:spPr>
            <a:xfrm>
              <a:off x="2387599" y="5960234"/>
              <a:ext cx="1143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2.500.000€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 a 5.000.000€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483E71B2-5617-6DAC-0D4A-A4CFA9EB4FF2}"/>
                </a:ext>
              </a:extLst>
            </p:cNvPr>
            <p:cNvSpPr txBox="1"/>
            <p:nvPr/>
          </p:nvSpPr>
          <p:spPr>
            <a:xfrm>
              <a:off x="3269672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5.000.000€ 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10.000.000€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3B2BE272-16B8-2360-DAC8-577ECB2EEF24}"/>
                </a:ext>
              </a:extLst>
            </p:cNvPr>
            <p:cNvSpPr txBox="1"/>
            <p:nvPr/>
          </p:nvSpPr>
          <p:spPr>
            <a:xfrm>
              <a:off x="4200988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10.000.000€</a:t>
              </a:r>
            </a:p>
            <a:p>
              <a:pPr algn="ctr"/>
              <a:r>
                <a:rPr lang="it-IT" sz="800">
                  <a:latin typeface="Century Gothic" panose="020B0502020202020204" pitchFamily="34" charset="0"/>
                </a:rPr>
                <a:t>a</a:t>
              </a:r>
              <a:r>
                <a:rPr lang="it-IT" sz="800" b="0">
                  <a:latin typeface="Century Gothic" panose="020B0502020202020204" pitchFamily="34" charset="0"/>
                </a:rPr>
                <a:t> 15.000.000€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C7827078-A6D3-BC0F-295E-F19FB36DADD9}"/>
                </a:ext>
              </a:extLst>
            </p:cNvPr>
            <p:cNvSpPr txBox="1"/>
            <p:nvPr/>
          </p:nvSpPr>
          <p:spPr>
            <a:xfrm>
              <a:off x="5083061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15.000.000€ 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20.000.000€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4F8CCDAD-8432-5DF5-697A-BC1C34109A04}"/>
                </a:ext>
              </a:extLst>
            </p:cNvPr>
            <p:cNvSpPr txBox="1"/>
            <p:nvPr/>
          </p:nvSpPr>
          <p:spPr>
            <a:xfrm>
              <a:off x="6015933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20.000.000€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25.000.000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F9B23B5B-F0B9-0EE5-B13E-56FF8BD1C194}"/>
                </a:ext>
              </a:extLst>
            </p:cNvPr>
            <p:cNvSpPr txBox="1"/>
            <p:nvPr/>
          </p:nvSpPr>
          <p:spPr>
            <a:xfrm>
              <a:off x="6898006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25.000.000€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50.000.000€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54DDAED5-C495-260C-43BE-6357F9135482}"/>
                </a:ext>
              </a:extLst>
            </p:cNvPr>
            <p:cNvSpPr txBox="1"/>
            <p:nvPr/>
          </p:nvSpPr>
          <p:spPr>
            <a:xfrm>
              <a:off x="7758171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50.000.000€ 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100.000.000€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DC8B76ED-39A6-503F-F567-A27A3D5195B3}"/>
                </a:ext>
              </a:extLst>
            </p:cNvPr>
            <p:cNvSpPr txBox="1"/>
            <p:nvPr/>
          </p:nvSpPr>
          <p:spPr>
            <a:xfrm>
              <a:off x="8640244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da 100.000.000€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a 150.000.000€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F4A373C1-E970-3D8A-3C8C-DC774B9E95A2}"/>
                </a:ext>
              </a:extLst>
            </p:cNvPr>
            <p:cNvSpPr txBox="1"/>
            <p:nvPr/>
          </p:nvSpPr>
          <p:spPr>
            <a:xfrm>
              <a:off x="9573116" y="5960234"/>
              <a:ext cx="119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&gt; di </a:t>
              </a:r>
            </a:p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150.000.000€</a:t>
              </a: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BB76286C-A959-C631-723D-048D37C49F47}"/>
                </a:ext>
              </a:extLst>
            </p:cNvPr>
            <p:cNvSpPr txBox="1"/>
            <p:nvPr/>
          </p:nvSpPr>
          <p:spPr>
            <a:xfrm>
              <a:off x="10455189" y="5960234"/>
              <a:ext cx="1194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0">
                  <a:latin typeface="Century Gothic" panose="020B0502020202020204" pitchFamily="34" charset="0"/>
                </a:rPr>
                <a:t>Non disponibile</a:t>
              </a:r>
            </a:p>
          </p:txBody>
        </p:sp>
      </p:grp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D2DF4B1-5CFD-0EB0-F271-01EB71C39086}"/>
              </a:ext>
            </a:extLst>
          </p:cNvPr>
          <p:cNvSpPr txBox="1"/>
          <p:nvPr/>
        </p:nvSpPr>
        <p:spPr>
          <a:xfrm>
            <a:off x="3920876" y="1908176"/>
            <a:ext cx="3909508" cy="23845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graphicFrame>
        <p:nvGraphicFramePr>
          <p:cNvPr id="67" name="Grafico 66">
            <a:extLst>
              <a:ext uri="{FF2B5EF4-FFF2-40B4-BE49-F238E27FC236}">
                <a16:creationId xmlns:a16="http://schemas.microsoft.com/office/drawing/2014/main" id="{DAC35108-69A0-048D-3876-1491FC218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183544"/>
              </p:ext>
            </p:extLst>
          </p:nvPr>
        </p:nvGraphicFramePr>
        <p:xfrm>
          <a:off x="7932936" y="2482010"/>
          <a:ext cx="3814410" cy="144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75BCEF2-E814-5F92-14A9-EE20F0335271}"/>
              </a:ext>
            </a:extLst>
          </p:cNvPr>
          <p:cNvSpPr txBox="1"/>
          <p:nvPr/>
        </p:nvSpPr>
        <p:spPr>
          <a:xfrm>
            <a:off x="7830384" y="3677004"/>
            <a:ext cx="172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0">
                <a:latin typeface="Century Gothic" panose="020B0502020202020204" pitchFamily="34" charset="0"/>
              </a:rPr>
              <a:t>Impresa individuale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677C751-331A-FF7B-D626-BE71A85D4477}"/>
              </a:ext>
            </a:extLst>
          </p:cNvPr>
          <p:cNvSpPr txBox="1"/>
          <p:nvPr/>
        </p:nvSpPr>
        <p:spPr>
          <a:xfrm>
            <a:off x="8976920" y="3677004"/>
            <a:ext cx="172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0">
                <a:latin typeface="Century Gothic" panose="020B0502020202020204" pitchFamily="34" charset="0"/>
              </a:rPr>
              <a:t>Società di capitali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60A7B65-5949-550A-6B4A-307E16FF1A62}"/>
              </a:ext>
            </a:extLst>
          </p:cNvPr>
          <p:cNvSpPr txBox="1"/>
          <p:nvPr/>
        </p:nvSpPr>
        <p:spPr>
          <a:xfrm>
            <a:off x="10143825" y="3677004"/>
            <a:ext cx="172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0">
                <a:latin typeface="Century Gothic" panose="020B0502020202020204" pitchFamily="34" charset="0"/>
              </a:rPr>
              <a:t>Società di persone</a:t>
            </a:r>
          </a:p>
        </p:txBody>
      </p:sp>
    </p:spTree>
    <p:extLst>
      <p:ext uri="{BB962C8B-B14F-4D97-AF65-F5344CB8AC3E}">
        <p14:creationId xmlns:p14="http://schemas.microsoft.com/office/powerpoint/2010/main" val="123772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070A2-2B04-893B-6D0A-8C3641B51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">
            <a:extLst>
              <a:ext uri="{FF2B5EF4-FFF2-40B4-BE49-F238E27FC236}">
                <a16:creationId xmlns:a16="http://schemas.microsoft.com/office/drawing/2014/main" id="{83088DB4-3983-0051-C455-5B26C63A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12EA2A6-91AC-949F-9E23-E000E7F4E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9444"/>
              </p:ext>
            </p:extLst>
          </p:nvPr>
        </p:nvGraphicFramePr>
        <p:xfrm>
          <a:off x="4104857" y="1971525"/>
          <a:ext cx="4956629" cy="4590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3206962123"/>
                    </a:ext>
                  </a:extLst>
                </a:gridCol>
              </a:tblGrid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Premessa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9734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Tessuto delle imprese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3311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1" i="0" kern="1200" dirty="0">
                          <a:solidFill>
                            <a:srgbClr val="203864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Andamento economico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54932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Commercio elettronico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4528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Nuovi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80927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Investimenti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59051"/>
                  </a:ext>
                </a:extLst>
              </a:tr>
              <a:tr h="655745">
                <a:tc>
                  <a:txBody>
                    <a:bodyPr/>
                    <a:lstStyle/>
                    <a:p>
                      <a:r>
                        <a:rPr lang="it-IT" sz="28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21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D2150-A530-F54C-2583-99060BA1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8C36DF39-2AF1-7166-1443-B4C7841E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880" y="2910378"/>
            <a:ext cx="4433457" cy="3319560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FCEE0AC-FC56-D8A8-6566-65634F95F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9134"/>
              </p:ext>
            </p:extLst>
          </p:nvPr>
        </p:nvGraphicFramePr>
        <p:xfrm>
          <a:off x="422656" y="2993716"/>
          <a:ext cx="2027936" cy="33944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7936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661257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Artigiani, posatori, applicatori, ecc.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Imprese di costruzioni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Imprese manifatturiere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661257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Altre ferramenta, rivendite per l’edilizia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396754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Consumatori finali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881675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 </a:t>
                      </a:r>
                      <a:r>
                        <a:rPr lang="it-IT" sz="11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(Enti pubblici, Ho.Re.Ca., Aziende agricole)</a:t>
                      </a:r>
                      <a:endParaRPr lang="it-IT" sz="1200" b="0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0EF1B624-E031-2493-AD7E-7F2449FE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602" y="2943971"/>
            <a:ext cx="4433457" cy="3319560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6C24AB45-34CF-E628-7CFE-EB707DF0AE7F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76563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Distribuzione dei ricavi (1/3) |</a:t>
            </a:r>
            <a:r>
              <a:rPr lang="it-IT" sz="2200" b="1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In Italia le imprese di ferramenta grossisti producono il 57,6% dei loro ricavi lavorando con le microimprese artigiane e di posatori. Le imprese dettaglianti devono il 49,6% dei loro ricavi ai consumatori finali ma anche il 20,4% proviene da microimprese come per i grossisti.</a:t>
            </a:r>
          </a:p>
        </p:txBody>
      </p:sp>
      <p:sp>
        <p:nvSpPr>
          <p:cNvPr id="36" name="Rettangolo 93">
            <a:extLst>
              <a:ext uri="{FF2B5EF4-FFF2-40B4-BE49-F238E27FC236}">
                <a16:creationId xmlns:a16="http://schemas.microsoft.com/office/drawing/2014/main" id="{70BDA3F6-50D4-09EB-9C13-177C1C65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27731"/>
            <a:ext cx="1177656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260 casi (178 grossisti e 82 dettaglianti). </a:t>
            </a:r>
            <a:r>
              <a:rPr lang="it-IT" sz="10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 dati sono riportati all’universo.</a:t>
            </a:r>
            <a:r>
              <a:rPr lang="it-IT" sz="1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endParaRPr kumimoji="0" 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E57C46E4-B4EC-0B0F-94DD-CC0A40B2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757803"/>
            <a:ext cx="11702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800" b="0">
                <a:latin typeface="Century Gothic" panose="020B0502020202020204" pitchFamily="34" charset="0"/>
              </a:rPr>
              <a:t>Pensando agli ultimi due anni, ovvero il 2023 e il 2024, come si suddividono i ricavi della Sua impresa in percentuale tra i diversi clienti?</a:t>
            </a:r>
            <a:endParaRPr lang="it-IT" altLang="ja-JP" sz="1800" b="0"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602681-D338-2323-3350-2EEC577C0372}"/>
              </a:ext>
            </a:extLst>
          </p:cNvPr>
          <p:cNvSpPr txBox="1"/>
          <p:nvPr/>
        </p:nvSpPr>
        <p:spPr>
          <a:xfrm>
            <a:off x="422657" y="2732106"/>
            <a:ext cx="27411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ALL’INGROSSO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3C002E0-F5FF-1235-FEF8-B5994BB63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07924"/>
              </p:ext>
            </p:extLst>
          </p:nvPr>
        </p:nvGraphicFramePr>
        <p:xfrm>
          <a:off x="6171184" y="3045531"/>
          <a:ext cx="2027936" cy="311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7936">
                  <a:extLst>
                    <a:ext uri="{9D8B030D-6E8A-4147-A177-3AD203B41FA5}">
                      <a16:colId xmlns:a16="http://schemas.microsoft.com/office/drawing/2014/main" val="2641855228"/>
                    </a:ext>
                  </a:extLst>
                </a:gridCol>
              </a:tblGrid>
              <a:tr h="385649">
                <a:tc>
                  <a:txBody>
                    <a:bodyPr/>
                    <a:lstStyle/>
                    <a:p>
                      <a:pPr algn="r"/>
                      <a:endParaRPr lang="it-IT" sz="900" b="1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Consumatori finali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0004"/>
                  </a:ext>
                </a:extLst>
              </a:tr>
              <a:tr h="566254">
                <a:tc>
                  <a:txBody>
                    <a:bodyPr/>
                    <a:lstStyle/>
                    <a:p>
                      <a:pPr algn="r"/>
                      <a:endParaRPr lang="it-IT" sz="1200" b="1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Artigiani, posatori, applicatori, ecc.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94740"/>
                  </a:ext>
                </a:extLst>
              </a:tr>
              <a:tr h="374379">
                <a:tc>
                  <a:txBody>
                    <a:bodyPr/>
                    <a:lstStyle/>
                    <a:p>
                      <a:pPr algn="r"/>
                      <a:endParaRPr lang="it-IT" sz="800" b="1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Imprese manifatturiere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628"/>
                  </a:ext>
                </a:extLst>
              </a:tr>
              <a:tr h="404467">
                <a:tc>
                  <a:txBody>
                    <a:bodyPr/>
                    <a:lstStyle/>
                    <a:p>
                      <a:pPr algn="r"/>
                      <a:endParaRPr lang="it-IT" sz="1200" b="1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Imprese di costruzioni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5532"/>
                  </a:ext>
                </a:extLst>
              </a:tr>
              <a:tr h="6988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Altro</a:t>
                      </a:r>
                      <a:r>
                        <a:rPr lang="it-IT" sz="14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(Enti pubblici, Ho.Re.Ca., Aziende agricole)</a:t>
                      </a:r>
                      <a:endParaRPr lang="it-IT" sz="1400" b="0" i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3131"/>
                  </a:ext>
                </a:extLst>
              </a:tr>
              <a:tr h="514199">
                <a:tc>
                  <a:txBody>
                    <a:bodyPr/>
                    <a:lstStyle/>
                    <a:p>
                      <a:pPr algn="r"/>
                      <a:r>
                        <a:rPr lang="it-IT" sz="1200" b="1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Altre ferramenta, rivendite per l’edilizia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49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34AC87-680E-4040-F757-777EA10A4A85}"/>
              </a:ext>
            </a:extLst>
          </p:cNvPr>
          <p:cNvSpPr txBox="1"/>
          <p:nvPr/>
        </p:nvSpPr>
        <p:spPr>
          <a:xfrm>
            <a:off x="6171185" y="2747346"/>
            <a:ext cx="2741168" cy="307777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96E538-80E5-3B4B-EAFF-27AFF3E3BC12}"/>
              </a:ext>
            </a:extLst>
          </p:cNvPr>
          <p:cNvSpPr txBox="1"/>
          <p:nvPr/>
        </p:nvSpPr>
        <p:spPr>
          <a:xfrm>
            <a:off x="-7542" y="-19959"/>
            <a:ext cx="12199541" cy="246221"/>
          </a:xfrm>
          <a:prstGeom prst="rect">
            <a:avLst/>
          </a:prstGeom>
          <a:solidFill>
            <a:srgbClr val="A6A6A6"/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="1">
                <a:solidFill>
                  <a:srgbClr val="FFFF00"/>
                </a:solidFill>
                <a:latin typeface="Century Gothic" panose="020B0502020202020204" pitchFamily="34" charset="0"/>
              </a:rPr>
              <a:t>GROSSISTI E DETTAGLIANTI – </a:t>
            </a:r>
            <a:r>
              <a:rPr lang="it-IT" sz="1000" b="1" i="1" u="sng">
                <a:solidFill>
                  <a:schemeClr val="bg1"/>
                </a:solidFill>
                <a:latin typeface="Century Gothic" panose="020B0502020202020204" pitchFamily="34" charset="0"/>
              </a:rPr>
              <a:t>DATO ITALIA</a:t>
            </a:r>
          </a:p>
        </p:txBody>
      </p:sp>
    </p:spTree>
    <p:extLst>
      <p:ext uri="{BB962C8B-B14F-4D97-AF65-F5344CB8AC3E}">
        <p14:creationId xmlns:p14="http://schemas.microsoft.com/office/powerpoint/2010/main" val="3013587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49B92DABCF4241B16D8B2A14400721" ma:contentTypeVersion="" ma:contentTypeDescription="Creare un nuovo documento." ma:contentTypeScope="" ma:versionID="b194a3e776d45d73afeaa23a47385d39">
  <xsd:schema xmlns:xsd="http://www.w3.org/2001/XMLSchema" xmlns:xs="http://www.w3.org/2001/XMLSchema" xmlns:p="http://schemas.microsoft.com/office/2006/metadata/properties" xmlns:ns2="6c7511b2-4ca5-4221-a907-5ea2c055945b" targetNamespace="http://schemas.microsoft.com/office/2006/metadata/properties" ma:root="true" ma:fieldsID="2e04ea1de4ef80ffdf4d0197e68f00d5" ns2:_="">
    <xsd:import namespace="6c7511b2-4ca5-4221-a907-5ea2c05594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511b2-4ca5-4221-a907-5ea2c0559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96FF17-59B5-49B6-AFEC-305355613476}">
  <ds:schemaRefs>
    <ds:schemaRef ds:uri="6c7511b2-4ca5-4221-a907-5ea2c05594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E9787A-0906-4AD8-8CF6-166B79AD68B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c7511b2-4ca5-4221-a907-5ea2c055945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6D80B4-F01A-4C73-A7A6-6EF292ADD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5325</Words>
  <Application>Microsoft Office PowerPoint</Application>
  <PresentationFormat>Widescreen</PresentationFormat>
  <Paragraphs>774</Paragraphs>
  <Slides>40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Valerio Adolini</dc:creator>
  <cp:lastModifiedBy>HP-user</cp:lastModifiedBy>
  <cp:revision>3</cp:revision>
  <dcterms:created xsi:type="dcterms:W3CDTF">2023-01-19T13:36:44Z</dcterms:created>
  <dcterms:modified xsi:type="dcterms:W3CDTF">2025-04-17T09:44:39Z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0x010100AD49B92DABCF4241B16D8B2A14400721</vt:lpwstr>
  </property>
  <property fmtid="{D5CDD505-2E9C-101B-9397-08002B2CF9AE}" pid="3" name="MediaServiceImageTags">
    <vt:lpwstr/>
  </property>
</Properties>
</file>