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sldIdLst>
    <p:sldId id="1016" r:id="rId5"/>
    <p:sldId id="3751" r:id="rId6"/>
    <p:sldId id="3190" r:id="rId7"/>
    <p:sldId id="3879" r:id="rId8"/>
    <p:sldId id="3852" r:id="rId9"/>
    <p:sldId id="3077" r:id="rId10"/>
    <p:sldId id="3885" r:id="rId11"/>
    <p:sldId id="3845" r:id="rId12"/>
    <p:sldId id="3818" r:id="rId13"/>
    <p:sldId id="3819" r:id="rId14"/>
    <p:sldId id="3823" r:id="rId15"/>
    <p:sldId id="3895" r:id="rId16"/>
    <p:sldId id="3871" r:id="rId17"/>
    <p:sldId id="3850" r:id="rId18"/>
    <p:sldId id="3851" r:id="rId19"/>
    <p:sldId id="3860" r:id="rId20"/>
    <p:sldId id="3832" r:id="rId21"/>
    <p:sldId id="3829" r:id="rId22"/>
    <p:sldId id="3835" r:id="rId23"/>
    <p:sldId id="3836" r:id="rId24"/>
    <p:sldId id="3864" r:id="rId25"/>
    <p:sldId id="1963" r:id="rId26"/>
    <p:sldId id="1805" r:id="rId27"/>
    <p:sldId id="3896" r:id="rId28"/>
    <p:sldId id="3826" r:id="rId29"/>
    <p:sldId id="3848" r:id="rId3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8BE8D5-E994-1AFA-35E5-0B96CF90796B}" name="Maurizio Pisacane" initials="MP" userId="S::maurizio.pisacane@formatresearch.com::67ad5ac2-aa41-4639-a1e2-5e5f11b4de7c" providerId="AD"/>
  <p188:author id="{91C263E6-2C6B-DF1C-4A60-8A10080ADA85}" name="Emanuela Miccoli" initials="EM" userId="S::emanuela.miccoli@formatresearch.com::83491f27-16db-43b6-bdb7-b11d061e78f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BFBFBF"/>
    <a:srgbClr val="2F5597"/>
    <a:srgbClr val="ED7D31"/>
    <a:srgbClr val="213A67"/>
    <a:srgbClr val="D9D9D9"/>
    <a:srgbClr val="92D050"/>
    <a:srgbClr val="C00000"/>
    <a:srgbClr val="548235"/>
    <a:srgbClr val="20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7E8B48-D73F-43A2-A778-560513B2ADD0}" v="26" dt="2025-04-29T12:44:37.647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706" autoAdjust="0"/>
  </p:normalViewPr>
  <p:slideViewPr>
    <p:cSldViewPr snapToGrid="0">
      <p:cViewPr varScale="1">
        <p:scale>
          <a:sx n="111" d="100"/>
          <a:sy n="111" d="100"/>
        </p:scale>
        <p:origin x="558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75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38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o Ascani" userId="81b8f94f-1743-44e2-8962-5e4d0999f2d8" providerId="ADAL" clId="{F77E8B48-D73F-43A2-A778-560513B2ADD0}"/>
    <pc:docChg chg="custSel addSld delSld modSld">
      <pc:chgData name="Stefano Ascani" userId="81b8f94f-1743-44e2-8962-5e4d0999f2d8" providerId="ADAL" clId="{F77E8B48-D73F-43A2-A778-560513B2ADD0}" dt="2025-04-29T12:44:47.152" v="197" actId="20577"/>
      <pc:docMkLst>
        <pc:docMk/>
      </pc:docMkLst>
      <pc:sldChg chg="del">
        <pc:chgData name="Stefano Ascani" userId="81b8f94f-1743-44e2-8962-5e4d0999f2d8" providerId="ADAL" clId="{F77E8B48-D73F-43A2-A778-560513B2ADD0}" dt="2025-04-29T12:38:33.019" v="38" actId="47"/>
        <pc:sldMkLst>
          <pc:docMk/>
          <pc:sldMk cId="0" sldId="544"/>
        </pc:sldMkLst>
      </pc:sldChg>
      <pc:sldChg chg="addSp delSp modSp mod">
        <pc:chgData name="Stefano Ascani" userId="81b8f94f-1743-44e2-8962-5e4d0999f2d8" providerId="ADAL" clId="{F77E8B48-D73F-43A2-A778-560513B2ADD0}" dt="2025-04-29T12:38:48.087" v="39" actId="478"/>
        <pc:sldMkLst>
          <pc:docMk/>
          <pc:sldMk cId="1694106691" sldId="1016"/>
        </pc:sldMkLst>
        <pc:spChg chg="add del">
          <ac:chgData name="Stefano Ascani" userId="81b8f94f-1743-44e2-8962-5e4d0999f2d8" providerId="ADAL" clId="{F77E8B48-D73F-43A2-A778-560513B2ADD0}" dt="2025-04-29T12:38:48.087" v="39" actId="478"/>
          <ac:spMkLst>
            <pc:docMk/>
            <pc:sldMk cId="1694106691" sldId="1016"/>
            <ac:spMk id="2" creationId="{6EC0D323-5E79-A320-248A-B883824A5D89}"/>
          </ac:spMkLst>
        </pc:spChg>
        <pc:spChg chg="mod">
          <ac:chgData name="Stefano Ascani" userId="81b8f94f-1743-44e2-8962-5e4d0999f2d8" providerId="ADAL" clId="{F77E8B48-D73F-43A2-A778-560513B2ADD0}" dt="2025-04-29T12:36:37.948" v="1" actId="20577"/>
          <ac:spMkLst>
            <pc:docMk/>
            <pc:sldMk cId="1694106691" sldId="1016"/>
            <ac:spMk id="6" creationId="{49106A30-13E8-4BFC-B379-E36603C40DB1}"/>
          </ac:spMkLst>
        </pc:spChg>
      </pc:sldChg>
      <pc:sldChg chg="addSp delSp modSp mod">
        <pc:chgData name="Stefano Ascani" userId="81b8f94f-1743-44e2-8962-5e4d0999f2d8" providerId="ADAL" clId="{F77E8B48-D73F-43A2-A778-560513B2ADD0}" dt="2025-04-29T12:39:32.267" v="64" actId="478"/>
        <pc:sldMkLst>
          <pc:docMk/>
          <pc:sldMk cId="2848151453" sldId="1805"/>
        </pc:sldMkLst>
        <pc:spChg chg="add del mod">
          <ac:chgData name="Stefano Ascani" userId="81b8f94f-1743-44e2-8962-5e4d0999f2d8" providerId="ADAL" clId="{F77E8B48-D73F-43A2-A778-560513B2ADD0}" dt="2025-04-29T12:39:32.267" v="64" actId="478"/>
          <ac:spMkLst>
            <pc:docMk/>
            <pc:sldMk cId="2848151453" sldId="1805"/>
            <ac:spMk id="4" creationId="{3327BC0C-01D7-8B25-7C5B-70D593F2BABC}"/>
          </ac:spMkLst>
        </pc:spChg>
      </pc:sldChg>
      <pc:sldChg chg="addSp delSp modSp mod">
        <pc:chgData name="Stefano Ascani" userId="81b8f94f-1743-44e2-8962-5e4d0999f2d8" providerId="ADAL" clId="{F77E8B48-D73F-43A2-A778-560513B2ADD0}" dt="2025-04-29T12:39:30.349" v="63" actId="478"/>
        <pc:sldMkLst>
          <pc:docMk/>
          <pc:sldMk cId="3671344977" sldId="1963"/>
        </pc:sldMkLst>
        <pc:spChg chg="add del mod">
          <ac:chgData name="Stefano Ascani" userId="81b8f94f-1743-44e2-8962-5e4d0999f2d8" providerId="ADAL" clId="{F77E8B48-D73F-43A2-A778-560513B2ADD0}" dt="2025-04-29T12:39:30.349" v="63" actId="478"/>
          <ac:spMkLst>
            <pc:docMk/>
            <pc:sldMk cId="3671344977" sldId="1963"/>
            <ac:spMk id="2" creationId="{042F0A19-97A6-A8B2-EA7E-FFF512FB22E1}"/>
          </ac:spMkLst>
        </pc:spChg>
      </pc:sldChg>
      <pc:sldChg chg="addSp delSp modSp mod">
        <pc:chgData name="Stefano Ascani" userId="81b8f94f-1743-44e2-8962-5e4d0999f2d8" providerId="ADAL" clId="{F77E8B48-D73F-43A2-A778-560513B2ADD0}" dt="2025-04-29T12:39:11.108" v="48" actId="478"/>
        <pc:sldMkLst>
          <pc:docMk/>
          <pc:sldMk cId="1411268587" sldId="3077"/>
        </pc:sldMkLst>
        <pc:spChg chg="add del mod">
          <ac:chgData name="Stefano Ascani" userId="81b8f94f-1743-44e2-8962-5e4d0999f2d8" providerId="ADAL" clId="{F77E8B48-D73F-43A2-A778-560513B2ADD0}" dt="2025-04-29T12:39:11.108" v="48" actId="478"/>
          <ac:spMkLst>
            <pc:docMk/>
            <pc:sldMk cId="1411268587" sldId="3077"/>
            <ac:spMk id="4" creationId="{620E812B-AD8D-013B-05F7-96D544AC3882}"/>
          </ac:spMkLst>
        </pc:spChg>
      </pc:sldChg>
      <pc:sldChg chg="addSp delSp modSp mod">
        <pc:chgData name="Stefano Ascani" userId="81b8f94f-1743-44e2-8962-5e4d0999f2d8" providerId="ADAL" clId="{F77E8B48-D73F-43A2-A778-560513B2ADD0}" dt="2025-04-29T12:39:03.628" v="45" actId="478"/>
        <pc:sldMkLst>
          <pc:docMk/>
          <pc:sldMk cId="2320384867" sldId="3190"/>
        </pc:sldMkLst>
        <pc:spChg chg="add del mod">
          <ac:chgData name="Stefano Ascani" userId="81b8f94f-1743-44e2-8962-5e4d0999f2d8" providerId="ADAL" clId="{F77E8B48-D73F-43A2-A778-560513B2ADD0}" dt="2025-04-29T12:39:03.628" v="45" actId="478"/>
          <ac:spMkLst>
            <pc:docMk/>
            <pc:sldMk cId="2320384867" sldId="3190"/>
            <ac:spMk id="2" creationId="{1570DCA0-D232-DAFE-8230-82A7404E744B}"/>
          </ac:spMkLst>
        </pc:spChg>
      </pc:sldChg>
      <pc:sldChg chg="addSp delSp modSp mod">
        <pc:chgData name="Stefano Ascani" userId="81b8f94f-1743-44e2-8962-5e4d0999f2d8" providerId="ADAL" clId="{F77E8B48-D73F-43A2-A778-560513B2ADD0}" dt="2025-04-29T12:38:58.971" v="44" actId="108"/>
        <pc:sldMkLst>
          <pc:docMk/>
          <pc:sldMk cId="1903932621" sldId="3751"/>
        </pc:sldMkLst>
        <pc:spChg chg="add del mod">
          <ac:chgData name="Stefano Ascani" userId="81b8f94f-1743-44e2-8962-5e4d0999f2d8" providerId="ADAL" clId="{F77E8B48-D73F-43A2-A778-560513B2ADD0}" dt="2025-04-29T12:38:51" v="40" actId="478"/>
          <ac:spMkLst>
            <pc:docMk/>
            <pc:sldMk cId="1903932621" sldId="3751"/>
            <ac:spMk id="2" creationId="{D67DB1B4-D93B-7669-B343-99875C3F5320}"/>
          </ac:spMkLst>
        </pc:spChg>
        <pc:graphicFrameChg chg="mod modGraphic">
          <ac:chgData name="Stefano Ascani" userId="81b8f94f-1743-44e2-8962-5e4d0999f2d8" providerId="ADAL" clId="{F77E8B48-D73F-43A2-A778-560513B2ADD0}" dt="2025-04-29T12:38:58.971" v="44" actId="108"/>
          <ac:graphicFrameMkLst>
            <pc:docMk/>
            <pc:sldMk cId="1903932621" sldId="3751"/>
            <ac:graphicFrameMk id="5" creationId="{F9936D6C-6D2D-F65D-B480-8BE153D1CACF}"/>
          </ac:graphicFrameMkLst>
        </pc:graphicFrameChg>
      </pc:sldChg>
      <pc:sldChg chg="del">
        <pc:chgData name="Stefano Ascani" userId="81b8f94f-1743-44e2-8962-5e4d0999f2d8" providerId="ADAL" clId="{F77E8B48-D73F-43A2-A778-560513B2ADD0}" dt="2025-04-29T12:37:52.884" v="27" actId="47"/>
        <pc:sldMkLst>
          <pc:docMk/>
          <pc:sldMk cId="3897309122" sldId="3815"/>
        </pc:sldMkLst>
      </pc:sldChg>
      <pc:sldChg chg="addSp delSp modSp mod">
        <pc:chgData name="Stefano Ascani" userId="81b8f94f-1743-44e2-8962-5e4d0999f2d8" providerId="ADAL" clId="{F77E8B48-D73F-43A2-A778-560513B2ADD0}" dt="2025-04-29T12:39:14.720" v="51" actId="478"/>
        <pc:sldMkLst>
          <pc:docMk/>
          <pc:sldMk cId="2922256602" sldId="3818"/>
        </pc:sldMkLst>
        <pc:spChg chg="add del mod">
          <ac:chgData name="Stefano Ascani" userId="81b8f94f-1743-44e2-8962-5e4d0999f2d8" providerId="ADAL" clId="{F77E8B48-D73F-43A2-A778-560513B2ADD0}" dt="2025-04-29T12:39:14.720" v="51" actId="478"/>
          <ac:spMkLst>
            <pc:docMk/>
            <pc:sldMk cId="2922256602" sldId="3818"/>
            <ac:spMk id="2" creationId="{9D107774-7023-26C9-135D-C8D2CFDED953}"/>
          </ac:spMkLst>
        </pc:spChg>
      </pc:sldChg>
      <pc:sldChg chg="addSp delSp modSp mod">
        <pc:chgData name="Stefano Ascani" userId="81b8f94f-1743-44e2-8962-5e4d0999f2d8" providerId="ADAL" clId="{F77E8B48-D73F-43A2-A778-560513B2ADD0}" dt="2025-04-29T12:39:15.854" v="52" actId="478"/>
        <pc:sldMkLst>
          <pc:docMk/>
          <pc:sldMk cId="4070179454" sldId="3819"/>
        </pc:sldMkLst>
        <pc:spChg chg="add del mod">
          <ac:chgData name="Stefano Ascani" userId="81b8f94f-1743-44e2-8962-5e4d0999f2d8" providerId="ADAL" clId="{F77E8B48-D73F-43A2-A778-560513B2ADD0}" dt="2025-04-29T12:39:15.854" v="52" actId="478"/>
          <ac:spMkLst>
            <pc:docMk/>
            <pc:sldMk cId="4070179454" sldId="3819"/>
            <ac:spMk id="2" creationId="{45964F8D-C895-35FB-5E3B-AD1BA6ED654B}"/>
          </ac:spMkLst>
        </pc:spChg>
      </pc:sldChg>
      <pc:sldChg chg="del">
        <pc:chgData name="Stefano Ascani" userId="81b8f94f-1743-44e2-8962-5e4d0999f2d8" providerId="ADAL" clId="{F77E8B48-D73F-43A2-A778-560513B2ADD0}" dt="2025-04-29T12:37:55.306" v="28" actId="47"/>
        <pc:sldMkLst>
          <pc:docMk/>
          <pc:sldMk cId="1490737502" sldId="3822"/>
        </pc:sldMkLst>
      </pc:sldChg>
      <pc:sldChg chg="addSp delSp modSp mod">
        <pc:chgData name="Stefano Ascani" userId="81b8f94f-1743-44e2-8962-5e4d0999f2d8" providerId="ADAL" clId="{F77E8B48-D73F-43A2-A778-560513B2ADD0}" dt="2025-04-29T12:39:17.048" v="53" actId="478"/>
        <pc:sldMkLst>
          <pc:docMk/>
          <pc:sldMk cId="373361447" sldId="3823"/>
        </pc:sldMkLst>
        <pc:spChg chg="add del mod">
          <ac:chgData name="Stefano Ascani" userId="81b8f94f-1743-44e2-8962-5e4d0999f2d8" providerId="ADAL" clId="{F77E8B48-D73F-43A2-A778-560513B2ADD0}" dt="2025-04-29T12:39:17.048" v="53" actId="478"/>
          <ac:spMkLst>
            <pc:docMk/>
            <pc:sldMk cId="373361447" sldId="3823"/>
            <ac:spMk id="2" creationId="{F3D4CD03-9FC1-0499-A34A-89C46CB82B2A}"/>
          </ac:spMkLst>
        </pc:spChg>
      </pc:sldChg>
      <pc:sldChg chg="add">
        <pc:chgData name="Stefano Ascani" userId="81b8f94f-1743-44e2-8962-5e4d0999f2d8" providerId="ADAL" clId="{F77E8B48-D73F-43A2-A778-560513B2ADD0}" dt="2025-04-29T12:44:32.890" v="185"/>
        <pc:sldMkLst>
          <pc:docMk/>
          <pc:sldMk cId="3684288703" sldId="3826"/>
        </pc:sldMkLst>
      </pc:sldChg>
      <pc:sldChg chg="addSp delSp modSp mod">
        <pc:chgData name="Stefano Ascani" userId="81b8f94f-1743-44e2-8962-5e4d0999f2d8" providerId="ADAL" clId="{F77E8B48-D73F-43A2-A778-560513B2ADD0}" dt="2025-04-29T12:39:25.680" v="59" actId="478"/>
        <pc:sldMkLst>
          <pc:docMk/>
          <pc:sldMk cId="3097496883" sldId="3829"/>
        </pc:sldMkLst>
        <pc:spChg chg="add del mod">
          <ac:chgData name="Stefano Ascani" userId="81b8f94f-1743-44e2-8962-5e4d0999f2d8" providerId="ADAL" clId="{F77E8B48-D73F-43A2-A778-560513B2ADD0}" dt="2025-04-29T12:39:25.680" v="59" actId="478"/>
          <ac:spMkLst>
            <pc:docMk/>
            <pc:sldMk cId="3097496883" sldId="3829"/>
            <ac:spMk id="2" creationId="{12109872-5B8E-9341-4BF8-CF6509D49AFB}"/>
          </ac:spMkLst>
        </pc:spChg>
      </pc:sldChg>
      <pc:sldChg chg="del">
        <pc:chgData name="Stefano Ascani" userId="81b8f94f-1743-44e2-8962-5e4d0999f2d8" providerId="ADAL" clId="{F77E8B48-D73F-43A2-A778-560513B2ADD0}" dt="2025-04-29T12:38:13.340" v="33" actId="47"/>
        <pc:sldMkLst>
          <pc:docMk/>
          <pc:sldMk cId="1274225576" sldId="3830"/>
        </pc:sldMkLst>
      </pc:sldChg>
      <pc:sldChg chg="del">
        <pc:chgData name="Stefano Ascani" userId="81b8f94f-1743-44e2-8962-5e4d0999f2d8" providerId="ADAL" clId="{F77E8B48-D73F-43A2-A778-560513B2ADD0}" dt="2025-04-29T12:38:18.776" v="34" actId="47"/>
        <pc:sldMkLst>
          <pc:docMk/>
          <pc:sldMk cId="2852714611" sldId="3831"/>
        </pc:sldMkLst>
      </pc:sldChg>
      <pc:sldChg chg="addSp delSp modSp mod">
        <pc:chgData name="Stefano Ascani" userId="81b8f94f-1743-44e2-8962-5e4d0999f2d8" providerId="ADAL" clId="{F77E8B48-D73F-43A2-A778-560513B2ADD0}" dt="2025-04-29T12:39:24.516" v="58" actId="478"/>
        <pc:sldMkLst>
          <pc:docMk/>
          <pc:sldMk cId="2824568277" sldId="3832"/>
        </pc:sldMkLst>
        <pc:spChg chg="add del mod">
          <ac:chgData name="Stefano Ascani" userId="81b8f94f-1743-44e2-8962-5e4d0999f2d8" providerId="ADAL" clId="{F77E8B48-D73F-43A2-A778-560513B2ADD0}" dt="2025-04-29T12:39:24.516" v="58" actId="478"/>
          <ac:spMkLst>
            <pc:docMk/>
            <pc:sldMk cId="2824568277" sldId="3832"/>
            <ac:spMk id="2" creationId="{8BA6EF6D-EAAD-5EC2-14D4-448F9B65EEE3}"/>
          </ac:spMkLst>
        </pc:spChg>
      </pc:sldChg>
      <pc:sldChg chg="del">
        <pc:chgData name="Stefano Ascani" userId="81b8f94f-1743-44e2-8962-5e4d0999f2d8" providerId="ADAL" clId="{F77E8B48-D73F-43A2-A778-560513B2ADD0}" dt="2025-04-29T12:38:18.776" v="34" actId="47"/>
        <pc:sldMkLst>
          <pc:docMk/>
          <pc:sldMk cId="3569966465" sldId="3833"/>
        </pc:sldMkLst>
      </pc:sldChg>
      <pc:sldChg chg="addSp delSp modSp mod">
        <pc:chgData name="Stefano Ascani" userId="81b8f94f-1743-44e2-8962-5e4d0999f2d8" providerId="ADAL" clId="{F77E8B48-D73F-43A2-A778-560513B2ADD0}" dt="2025-04-29T12:39:26.859" v="60" actId="478"/>
        <pc:sldMkLst>
          <pc:docMk/>
          <pc:sldMk cId="1962045259" sldId="3835"/>
        </pc:sldMkLst>
        <pc:spChg chg="add del mod">
          <ac:chgData name="Stefano Ascani" userId="81b8f94f-1743-44e2-8962-5e4d0999f2d8" providerId="ADAL" clId="{F77E8B48-D73F-43A2-A778-560513B2ADD0}" dt="2025-04-29T12:39:26.859" v="60" actId="478"/>
          <ac:spMkLst>
            <pc:docMk/>
            <pc:sldMk cId="1962045259" sldId="3835"/>
            <ac:spMk id="10" creationId="{4AF6D541-9B5F-6BC6-0097-28D77EAE5F47}"/>
          </ac:spMkLst>
        </pc:spChg>
      </pc:sldChg>
      <pc:sldChg chg="addSp delSp modSp mod">
        <pc:chgData name="Stefano Ascani" userId="81b8f94f-1743-44e2-8962-5e4d0999f2d8" providerId="ADAL" clId="{F77E8B48-D73F-43A2-A778-560513B2ADD0}" dt="2025-04-29T12:39:27.964" v="61" actId="478"/>
        <pc:sldMkLst>
          <pc:docMk/>
          <pc:sldMk cId="2115830001" sldId="3836"/>
        </pc:sldMkLst>
        <pc:spChg chg="add del mod">
          <ac:chgData name="Stefano Ascani" userId="81b8f94f-1743-44e2-8962-5e4d0999f2d8" providerId="ADAL" clId="{F77E8B48-D73F-43A2-A778-560513B2ADD0}" dt="2025-04-29T12:39:27.964" v="61" actId="478"/>
          <ac:spMkLst>
            <pc:docMk/>
            <pc:sldMk cId="2115830001" sldId="3836"/>
            <ac:spMk id="2" creationId="{2E3DCD0B-B154-E7A4-E979-B6DB4624711C}"/>
          </ac:spMkLst>
        </pc:spChg>
      </pc:sldChg>
      <pc:sldChg chg="del">
        <pc:chgData name="Stefano Ascani" userId="81b8f94f-1743-44e2-8962-5e4d0999f2d8" providerId="ADAL" clId="{F77E8B48-D73F-43A2-A778-560513B2ADD0}" dt="2025-04-29T12:38:05.446" v="31" actId="47"/>
        <pc:sldMkLst>
          <pc:docMk/>
          <pc:sldMk cId="3674487791" sldId="3840"/>
        </pc:sldMkLst>
      </pc:sldChg>
      <pc:sldChg chg="del">
        <pc:chgData name="Stefano Ascani" userId="81b8f94f-1743-44e2-8962-5e4d0999f2d8" providerId="ADAL" clId="{F77E8B48-D73F-43A2-A778-560513B2ADD0}" dt="2025-04-29T12:38:05.446" v="31" actId="47"/>
        <pc:sldMkLst>
          <pc:docMk/>
          <pc:sldMk cId="3818132138" sldId="3841"/>
        </pc:sldMkLst>
      </pc:sldChg>
      <pc:sldChg chg="del">
        <pc:chgData name="Stefano Ascani" userId="81b8f94f-1743-44e2-8962-5e4d0999f2d8" providerId="ADAL" clId="{F77E8B48-D73F-43A2-A778-560513B2ADD0}" dt="2025-04-29T12:38:13.340" v="33" actId="47"/>
        <pc:sldMkLst>
          <pc:docMk/>
          <pc:sldMk cId="1763824437" sldId="3842"/>
        </pc:sldMkLst>
      </pc:sldChg>
      <pc:sldChg chg="addSp delSp modSp mod">
        <pc:chgData name="Stefano Ascani" userId="81b8f94f-1743-44e2-8962-5e4d0999f2d8" providerId="ADAL" clId="{F77E8B48-D73F-43A2-A778-560513B2ADD0}" dt="2025-04-29T12:39:13.615" v="50" actId="478"/>
        <pc:sldMkLst>
          <pc:docMk/>
          <pc:sldMk cId="2693845127" sldId="3845"/>
        </pc:sldMkLst>
        <pc:spChg chg="add del mod">
          <ac:chgData name="Stefano Ascani" userId="81b8f94f-1743-44e2-8962-5e4d0999f2d8" providerId="ADAL" clId="{F77E8B48-D73F-43A2-A778-560513B2ADD0}" dt="2025-04-29T12:39:13.615" v="50" actId="478"/>
          <ac:spMkLst>
            <pc:docMk/>
            <pc:sldMk cId="2693845127" sldId="3845"/>
            <ac:spMk id="2" creationId="{037AB60D-7F1D-0C2F-F666-886372D0F5E9}"/>
          </ac:spMkLst>
        </pc:spChg>
      </pc:sldChg>
      <pc:sldChg chg="del">
        <pc:chgData name="Stefano Ascani" userId="81b8f94f-1743-44e2-8962-5e4d0999f2d8" providerId="ADAL" clId="{F77E8B48-D73F-43A2-A778-560513B2ADD0}" dt="2025-04-29T12:37:59.192" v="29" actId="47"/>
        <pc:sldMkLst>
          <pc:docMk/>
          <pc:sldMk cId="2169215647" sldId="3846"/>
        </pc:sldMkLst>
      </pc:sldChg>
      <pc:sldChg chg="del">
        <pc:chgData name="Stefano Ascani" userId="81b8f94f-1743-44e2-8962-5e4d0999f2d8" providerId="ADAL" clId="{F77E8B48-D73F-43A2-A778-560513B2ADD0}" dt="2025-04-29T12:37:59.192" v="29" actId="47"/>
        <pc:sldMkLst>
          <pc:docMk/>
          <pc:sldMk cId="2616904893" sldId="3847"/>
        </pc:sldMkLst>
      </pc:sldChg>
      <pc:sldChg chg="add">
        <pc:chgData name="Stefano Ascani" userId="81b8f94f-1743-44e2-8962-5e4d0999f2d8" providerId="ADAL" clId="{F77E8B48-D73F-43A2-A778-560513B2ADD0}" dt="2025-04-29T12:44:32.890" v="185"/>
        <pc:sldMkLst>
          <pc:docMk/>
          <pc:sldMk cId="1421918074" sldId="3848"/>
        </pc:sldMkLst>
      </pc:sldChg>
      <pc:sldChg chg="del">
        <pc:chgData name="Stefano Ascani" userId="81b8f94f-1743-44e2-8962-5e4d0999f2d8" providerId="ADAL" clId="{F77E8B48-D73F-43A2-A778-560513B2ADD0}" dt="2025-04-29T12:37:50.416" v="26" actId="47"/>
        <pc:sldMkLst>
          <pc:docMk/>
          <pc:sldMk cId="1237725828" sldId="3849"/>
        </pc:sldMkLst>
      </pc:sldChg>
      <pc:sldChg chg="addSp delSp modSp mod">
        <pc:chgData name="Stefano Ascani" userId="81b8f94f-1743-44e2-8962-5e4d0999f2d8" providerId="ADAL" clId="{F77E8B48-D73F-43A2-A778-560513B2ADD0}" dt="2025-04-29T12:39:21.192" v="55" actId="478"/>
        <pc:sldMkLst>
          <pc:docMk/>
          <pc:sldMk cId="2140291477" sldId="3850"/>
        </pc:sldMkLst>
        <pc:spChg chg="add del mod">
          <ac:chgData name="Stefano Ascani" userId="81b8f94f-1743-44e2-8962-5e4d0999f2d8" providerId="ADAL" clId="{F77E8B48-D73F-43A2-A778-560513B2ADD0}" dt="2025-04-29T12:39:21.192" v="55" actId="478"/>
          <ac:spMkLst>
            <pc:docMk/>
            <pc:sldMk cId="2140291477" sldId="3850"/>
            <ac:spMk id="4" creationId="{15650927-C937-EFCE-07BF-4F6717573BB9}"/>
          </ac:spMkLst>
        </pc:spChg>
      </pc:sldChg>
      <pc:sldChg chg="addSp delSp modSp mod">
        <pc:chgData name="Stefano Ascani" userId="81b8f94f-1743-44e2-8962-5e4d0999f2d8" providerId="ADAL" clId="{F77E8B48-D73F-43A2-A778-560513B2ADD0}" dt="2025-04-29T12:39:22.247" v="56" actId="478"/>
        <pc:sldMkLst>
          <pc:docMk/>
          <pc:sldMk cId="2176159189" sldId="3851"/>
        </pc:sldMkLst>
        <pc:spChg chg="add del mod">
          <ac:chgData name="Stefano Ascani" userId="81b8f94f-1743-44e2-8962-5e4d0999f2d8" providerId="ADAL" clId="{F77E8B48-D73F-43A2-A778-560513B2ADD0}" dt="2025-04-29T12:39:22.247" v="56" actId="478"/>
          <ac:spMkLst>
            <pc:docMk/>
            <pc:sldMk cId="2176159189" sldId="3851"/>
            <ac:spMk id="2" creationId="{12BBDEB6-D1C8-A148-2186-72A224CF4D52}"/>
          </ac:spMkLst>
        </pc:spChg>
      </pc:sldChg>
      <pc:sldChg chg="addSp delSp modSp mod">
        <pc:chgData name="Stefano Ascani" userId="81b8f94f-1743-44e2-8962-5e4d0999f2d8" providerId="ADAL" clId="{F77E8B48-D73F-43A2-A778-560513B2ADD0}" dt="2025-04-29T12:39:09.176" v="47" actId="478"/>
        <pc:sldMkLst>
          <pc:docMk/>
          <pc:sldMk cId="3191787143" sldId="3852"/>
        </pc:sldMkLst>
        <pc:spChg chg="add del mod">
          <ac:chgData name="Stefano Ascani" userId="81b8f94f-1743-44e2-8962-5e4d0999f2d8" providerId="ADAL" clId="{F77E8B48-D73F-43A2-A778-560513B2ADD0}" dt="2025-04-29T12:39:09.176" v="47" actId="478"/>
          <ac:spMkLst>
            <pc:docMk/>
            <pc:sldMk cId="3191787143" sldId="3852"/>
            <ac:spMk id="6" creationId="{0FC8EC21-C08A-27D2-996C-79E69631BD3D}"/>
          </ac:spMkLst>
        </pc:spChg>
      </pc:sldChg>
      <pc:sldChg chg="del">
        <pc:chgData name="Stefano Ascani" userId="81b8f94f-1743-44e2-8962-5e4d0999f2d8" providerId="ADAL" clId="{F77E8B48-D73F-43A2-A778-560513B2ADD0}" dt="2025-04-29T12:38:30.071" v="37" actId="47"/>
        <pc:sldMkLst>
          <pc:docMk/>
          <pc:sldMk cId="2681672140" sldId="3856"/>
        </pc:sldMkLst>
      </pc:sldChg>
      <pc:sldChg chg="del">
        <pc:chgData name="Stefano Ascani" userId="81b8f94f-1743-44e2-8962-5e4d0999f2d8" providerId="ADAL" clId="{F77E8B48-D73F-43A2-A778-560513B2ADD0}" dt="2025-04-29T12:38:18.776" v="34" actId="47"/>
        <pc:sldMkLst>
          <pc:docMk/>
          <pc:sldMk cId="597204291" sldId="3859"/>
        </pc:sldMkLst>
      </pc:sldChg>
      <pc:sldChg chg="addSp delSp modSp mod">
        <pc:chgData name="Stefano Ascani" userId="81b8f94f-1743-44e2-8962-5e4d0999f2d8" providerId="ADAL" clId="{F77E8B48-D73F-43A2-A778-560513B2ADD0}" dt="2025-04-29T12:39:23.307" v="57" actId="478"/>
        <pc:sldMkLst>
          <pc:docMk/>
          <pc:sldMk cId="2590756272" sldId="3860"/>
        </pc:sldMkLst>
        <pc:spChg chg="add del mod">
          <ac:chgData name="Stefano Ascani" userId="81b8f94f-1743-44e2-8962-5e4d0999f2d8" providerId="ADAL" clId="{F77E8B48-D73F-43A2-A778-560513B2ADD0}" dt="2025-04-29T12:39:23.307" v="57" actId="478"/>
          <ac:spMkLst>
            <pc:docMk/>
            <pc:sldMk cId="2590756272" sldId="3860"/>
            <ac:spMk id="15" creationId="{A996E148-0EF7-D98E-B30D-BCC04B797888}"/>
          </ac:spMkLst>
        </pc:spChg>
      </pc:sldChg>
      <pc:sldChg chg="del">
        <pc:chgData name="Stefano Ascani" userId="81b8f94f-1743-44e2-8962-5e4d0999f2d8" providerId="ADAL" clId="{F77E8B48-D73F-43A2-A778-560513B2ADD0}" dt="2025-04-29T12:38:21.714" v="35" actId="47"/>
        <pc:sldMkLst>
          <pc:docMk/>
          <pc:sldMk cId="3498189179" sldId="3861"/>
        </pc:sldMkLst>
      </pc:sldChg>
      <pc:sldChg chg="del">
        <pc:chgData name="Stefano Ascani" userId="81b8f94f-1743-44e2-8962-5e4d0999f2d8" providerId="ADAL" clId="{F77E8B48-D73F-43A2-A778-560513B2ADD0}" dt="2025-04-29T12:38:24.302" v="36" actId="47"/>
        <pc:sldMkLst>
          <pc:docMk/>
          <pc:sldMk cId="1766022282" sldId="3862"/>
        </pc:sldMkLst>
      </pc:sldChg>
      <pc:sldChg chg="del">
        <pc:chgData name="Stefano Ascani" userId="81b8f94f-1743-44e2-8962-5e4d0999f2d8" providerId="ADAL" clId="{F77E8B48-D73F-43A2-A778-560513B2ADD0}" dt="2025-04-29T12:38:30.071" v="37" actId="47"/>
        <pc:sldMkLst>
          <pc:docMk/>
          <pc:sldMk cId="1053017838" sldId="3863"/>
        </pc:sldMkLst>
      </pc:sldChg>
      <pc:sldChg chg="addSp delSp modSp mod">
        <pc:chgData name="Stefano Ascani" userId="81b8f94f-1743-44e2-8962-5e4d0999f2d8" providerId="ADAL" clId="{F77E8B48-D73F-43A2-A778-560513B2ADD0}" dt="2025-04-29T12:39:29.099" v="62" actId="478"/>
        <pc:sldMkLst>
          <pc:docMk/>
          <pc:sldMk cId="764308383" sldId="3864"/>
        </pc:sldMkLst>
        <pc:spChg chg="add del mod">
          <ac:chgData name="Stefano Ascani" userId="81b8f94f-1743-44e2-8962-5e4d0999f2d8" providerId="ADAL" clId="{F77E8B48-D73F-43A2-A778-560513B2ADD0}" dt="2025-04-29T12:39:29.099" v="62" actId="478"/>
          <ac:spMkLst>
            <pc:docMk/>
            <pc:sldMk cId="764308383" sldId="3864"/>
            <ac:spMk id="9" creationId="{F4CBE736-2311-B18F-9AD5-6735A95FC5C9}"/>
          </ac:spMkLst>
        </pc:spChg>
      </pc:sldChg>
      <pc:sldChg chg="del">
        <pc:chgData name="Stefano Ascani" userId="81b8f94f-1743-44e2-8962-5e4d0999f2d8" providerId="ADAL" clId="{F77E8B48-D73F-43A2-A778-560513B2ADD0}" dt="2025-04-29T12:38:30.071" v="37" actId="47"/>
        <pc:sldMkLst>
          <pc:docMk/>
          <pc:sldMk cId="2018829958" sldId="3865"/>
        </pc:sldMkLst>
      </pc:sldChg>
      <pc:sldChg chg="del">
        <pc:chgData name="Stefano Ascani" userId="81b8f94f-1743-44e2-8962-5e4d0999f2d8" providerId="ADAL" clId="{F77E8B48-D73F-43A2-A778-560513B2ADD0}" dt="2025-04-29T12:38:05.446" v="31" actId="47"/>
        <pc:sldMkLst>
          <pc:docMk/>
          <pc:sldMk cId="214189580" sldId="3867"/>
        </pc:sldMkLst>
      </pc:sldChg>
      <pc:sldChg chg="del">
        <pc:chgData name="Stefano Ascani" userId="81b8f94f-1743-44e2-8962-5e4d0999f2d8" providerId="ADAL" clId="{F77E8B48-D73F-43A2-A778-560513B2ADD0}" dt="2025-04-29T12:38:05.446" v="31" actId="47"/>
        <pc:sldMkLst>
          <pc:docMk/>
          <pc:sldMk cId="3812019951" sldId="3868"/>
        </pc:sldMkLst>
      </pc:sldChg>
      <pc:sldChg chg="del">
        <pc:chgData name="Stefano Ascani" userId="81b8f94f-1743-44e2-8962-5e4d0999f2d8" providerId="ADAL" clId="{F77E8B48-D73F-43A2-A778-560513B2ADD0}" dt="2025-04-29T12:37:59.192" v="29" actId="47"/>
        <pc:sldMkLst>
          <pc:docMk/>
          <pc:sldMk cId="1746302898" sldId="3869"/>
        </pc:sldMkLst>
      </pc:sldChg>
      <pc:sldChg chg="del">
        <pc:chgData name="Stefano Ascani" userId="81b8f94f-1743-44e2-8962-5e4d0999f2d8" providerId="ADAL" clId="{F77E8B48-D73F-43A2-A778-560513B2ADD0}" dt="2025-04-29T12:38:13.340" v="33" actId="47"/>
        <pc:sldMkLst>
          <pc:docMk/>
          <pc:sldMk cId="508504700" sldId="3870"/>
        </pc:sldMkLst>
      </pc:sldChg>
      <pc:sldChg chg="addSp delSp modSp mod">
        <pc:chgData name="Stefano Ascani" userId="81b8f94f-1743-44e2-8962-5e4d0999f2d8" providerId="ADAL" clId="{F77E8B48-D73F-43A2-A778-560513B2ADD0}" dt="2025-04-29T12:39:20.064" v="54" actId="478"/>
        <pc:sldMkLst>
          <pc:docMk/>
          <pc:sldMk cId="425627812" sldId="3871"/>
        </pc:sldMkLst>
        <pc:spChg chg="add del mod">
          <ac:chgData name="Stefano Ascani" userId="81b8f94f-1743-44e2-8962-5e4d0999f2d8" providerId="ADAL" clId="{F77E8B48-D73F-43A2-A778-560513B2ADD0}" dt="2025-04-29T12:39:20.064" v="54" actId="478"/>
          <ac:spMkLst>
            <pc:docMk/>
            <pc:sldMk cId="425627812" sldId="3871"/>
            <ac:spMk id="12" creationId="{568D01B4-5824-6BE2-E965-CB715CBBC48E}"/>
          </ac:spMkLst>
        </pc:spChg>
      </pc:sldChg>
      <pc:sldChg chg="del">
        <pc:chgData name="Stefano Ascani" userId="81b8f94f-1743-44e2-8962-5e4d0999f2d8" providerId="ADAL" clId="{F77E8B48-D73F-43A2-A778-560513B2ADD0}" dt="2025-04-29T12:37:46.494" v="25" actId="47"/>
        <pc:sldMkLst>
          <pc:docMk/>
          <pc:sldMk cId="3553757159" sldId="3872"/>
        </pc:sldMkLst>
      </pc:sldChg>
      <pc:sldChg chg="del">
        <pc:chgData name="Stefano Ascani" userId="81b8f94f-1743-44e2-8962-5e4d0999f2d8" providerId="ADAL" clId="{F77E8B48-D73F-43A2-A778-560513B2ADD0}" dt="2025-04-29T12:37:50.416" v="26" actId="47"/>
        <pc:sldMkLst>
          <pc:docMk/>
          <pc:sldMk cId="593199590" sldId="3873"/>
        </pc:sldMkLst>
      </pc:sldChg>
      <pc:sldChg chg="del">
        <pc:chgData name="Stefano Ascani" userId="81b8f94f-1743-44e2-8962-5e4d0999f2d8" providerId="ADAL" clId="{F77E8B48-D73F-43A2-A778-560513B2ADD0}" dt="2025-04-29T12:38:02.038" v="30" actId="47"/>
        <pc:sldMkLst>
          <pc:docMk/>
          <pc:sldMk cId="1946779093" sldId="3874"/>
        </pc:sldMkLst>
      </pc:sldChg>
      <pc:sldChg chg="del">
        <pc:chgData name="Stefano Ascani" userId="81b8f94f-1743-44e2-8962-5e4d0999f2d8" providerId="ADAL" clId="{F77E8B48-D73F-43A2-A778-560513B2ADD0}" dt="2025-04-29T12:38:09.296" v="32" actId="47"/>
        <pc:sldMkLst>
          <pc:docMk/>
          <pc:sldMk cId="334159686" sldId="3875"/>
        </pc:sldMkLst>
      </pc:sldChg>
      <pc:sldChg chg="del">
        <pc:chgData name="Stefano Ascani" userId="81b8f94f-1743-44e2-8962-5e4d0999f2d8" providerId="ADAL" clId="{F77E8B48-D73F-43A2-A778-560513B2ADD0}" dt="2025-04-29T12:38:13.340" v="33" actId="47"/>
        <pc:sldMkLst>
          <pc:docMk/>
          <pc:sldMk cId="4273580625" sldId="3876"/>
        </pc:sldMkLst>
      </pc:sldChg>
      <pc:sldChg chg="del">
        <pc:chgData name="Stefano Ascani" userId="81b8f94f-1743-44e2-8962-5e4d0999f2d8" providerId="ADAL" clId="{F77E8B48-D73F-43A2-A778-560513B2ADD0}" dt="2025-04-29T12:38:18.776" v="34" actId="47"/>
        <pc:sldMkLst>
          <pc:docMk/>
          <pc:sldMk cId="564403648" sldId="3877"/>
        </pc:sldMkLst>
      </pc:sldChg>
      <pc:sldChg chg="del">
        <pc:chgData name="Stefano Ascani" userId="81b8f94f-1743-44e2-8962-5e4d0999f2d8" providerId="ADAL" clId="{F77E8B48-D73F-43A2-A778-560513B2ADD0}" dt="2025-04-29T12:38:30.071" v="37" actId="47"/>
        <pc:sldMkLst>
          <pc:docMk/>
          <pc:sldMk cId="3717971576" sldId="3878"/>
        </pc:sldMkLst>
      </pc:sldChg>
      <pc:sldChg chg="addSp delSp modSp mod">
        <pc:chgData name="Stefano Ascani" userId="81b8f94f-1743-44e2-8962-5e4d0999f2d8" providerId="ADAL" clId="{F77E8B48-D73F-43A2-A778-560513B2ADD0}" dt="2025-04-29T12:39:06.041" v="46" actId="478"/>
        <pc:sldMkLst>
          <pc:docMk/>
          <pc:sldMk cId="3717091651" sldId="3879"/>
        </pc:sldMkLst>
        <pc:spChg chg="add del mod">
          <ac:chgData name="Stefano Ascani" userId="81b8f94f-1743-44e2-8962-5e4d0999f2d8" providerId="ADAL" clId="{F77E8B48-D73F-43A2-A778-560513B2ADD0}" dt="2025-04-29T12:39:06.041" v="46" actId="478"/>
          <ac:spMkLst>
            <pc:docMk/>
            <pc:sldMk cId="3717091651" sldId="3879"/>
            <ac:spMk id="4" creationId="{2341219D-F9CA-5C1F-B1D7-71EEC97D8A37}"/>
          </ac:spMkLst>
        </pc:spChg>
      </pc:sldChg>
      <pc:sldChg chg="del">
        <pc:chgData name="Stefano Ascani" userId="81b8f94f-1743-44e2-8962-5e4d0999f2d8" providerId="ADAL" clId="{F77E8B48-D73F-43A2-A778-560513B2ADD0}" dt="2025-04-29T12:37:50.416" v="26" actId="47"/>
        <pc:sldMkLst>
          <pc:docMk/>
          <pc:sldMk cId="1176800617" sldId="3880"/>
        </pc:sldMkLst>
      </pc:sldChg>
      <pc:sldChg chg="del">
        <pc:chgData name="Stefano Ascani" userId="81b8f94f-1743-44e2-8962-5e4d0999f2d8" providerId="ADAL" clId="{F77E8B48-D73F-43A2-A778-560513B2ADD0}" dt="2025-04-29T12:38:02.038" v="30" actId="47"/>
        <pc:sldMkLst>
          <pc:docMk/>
          <pc:sldMk cId="2469884005" sldId="3881"/>
        </pc:sldMkLst>
      </pc:sldChg>
      <pc:sldChg chg="del">
        <pc:chgData name="Stefano Ascani" userId="81b8f94f-1743-44e2-8962-5e4d0999f2d8" providerId="ADAL" clId="{F77E8B48-D73F-43A2-A778-560513B2ADD0}" dt="2025-04-29T12:38:09.296" v="32" actId="47"/>
        <pc:sldMkLst>
          <pc:docMk/>
          <pc:sldMk cId="3629050995" sldId="3882"/>
        </pc:sldMkLst>
      </pc:sldChg>
      <pc:sldChg chg="del">
        <pc:chgData name="Stefano Ascani" userId="81b8f94f-1743-44e2-8962-5e4d0999f2d8" providerId="ADAL" clId="{F77E8B48-D73F-43A2-A778-560513B2ADD0}" dt="2025-04-29T12:38:13.340" v="33" actId="47"/>
        <pc:sldMkLst>
          <pc:docMk/>
          <pc:sldMk cId="1984233076" sldId="3883"/>
        </pc:sldMkLst>
      </pc:sldChg>
      <pc:sldChg chg="del">
        <pc:chgData name="Stefano Ascani" userId="81b8f94f-1743-44e2-8962-5e4d0999f2d8" providerId="ADAL" clId="{F77E8B48-D73F-43A2-A778-560513B2ADD0}" dt="2025-04-29T12:38:18.776" v="34" actId="47"/>
        <pc:sldMkLst>
          <pc:docMk/>
          <pc:sldMk cId="3358842162" sldId="3884"/>
        </pc:sldMkLst>
      </pc:sldChg>
      <pc:sldChg chg="addSp delSp modSp mod">
        <pc:chgData name="Stefano Ascani" userId="81b8f94f-1743-44e2-8962-5e4d0999f2d8" providerId="ADAL" clId="{F77E8B48-D73F-43A2-A778-560513B2ADD0}" dt="2025-04-29T12:39:12.530" v="49" actId="478"/>
        <pc:sldMkLst>
          <pc:docMk/>
          <pc:sldMk cId="1175571299" sldId="3885"/>
        </pc:sldMkLst>
        <pc:spChg chg="add del mod">
          <ac:chgData name="Stefano Ascani" userId="81b8f94f-1743-44e2-8962-5e4d0999f2d8" providerId="ADAL" clId="{F77E8B48-D73F-43A2-A778-560513B2ADD0}" dt="2025-04-29T12:39:12.530" v="49" actId="478"/>
          <ac:spMkLst>
            <pc:docMk/>
            <pc:sldMk cId="1175571299" sldId="3885"/>
            <ac:spMk id="2" creationId="{0DBEEEA1-0703-3A6A-0BBC-4C7820550A00}"/>
          </ac:spMkLst>
        </pc:spChg>
      </pc:sldChg>
      <pc:sldChg chg="del">
        <pc:chgData name="Stefano Ascani" userId="81b8f94f-1743-44e2-8962-5e4d0999f2d8" providerId="ADAL" clId="{F77E8B48-D73F-43A2-A778-560513B2ADD0}" dt="2025-04-29T12:37:46.494" v="25" actId="47"/>
        <pc:sldMkLst>
          <pc:docMk/>
          <pc:sldMk cId="643972712" sldId="3886"/>
        </pc:sldMkLst>
      </pc:sldChg>
      <pc:sldChg chg="del">
        <pc:chgData name="Stefano Ascani" userId="81b8f94f-1743-44e2-8962-5e4d0999f2d8" providerId="ADAL" clId="{F77E8B48-D73F-43A2-A778-560513B2ADD0}" dt="2025-04-29T12:38:18.776" v="34" actId="47"/>
        <pc:sldMkLst>
          <pc:docMk/>
          <pc:sldMk cId="3519610376" sldId="3887"/>
        </pc:sldMkLst>
      </pc:sldChg>
      <pc:sldChg chg="del">
        <pc:chgData name="Stefano Ascani" userId="81b8f94f-1743-44e2-8962-5e4d0999f2d8" providerId="ADAL" clId="{F77E8B48-D73F-43A2-A778-560513B2ADD0}" dt="2025-04-29T12:38:18.776" v="34" actId="47"/>
        <pc:sldMkLst>
          <pc:docMk/>
          <pc:sldMk cId="1747008553" sldId="3888"/>
        </pc:sldMkLst>
      </pc:sldChg>
      <pc:sldChg chg="del">
        <pc:chgData name="Stefano Ascani" userId="81b8f94f-1743-44e2-8962-5e4d0999f2d8" providerId="ADAL" clId="{F77E8B48-D73F-43A2-A778-560513B2ADD0}" dt="2025-04-29T12:38:18.776" v="34" actId="47"/>
        <pc:sldMkLst>
          <pc:docMk/>
          <pc:sldMk cId="561846071" sldId="3889"/>
        </pc:sldMkLst>
      </pc:sldChg>
      <pc:sldChg chg="del">
        <pc:chgData name="Stefano Ascani" userId="81b8f94f-1743-44e2-8962-5e4d0999f2d8" providerId="ADAL" clId="{F77E8B48-D73F-43A2-A778-560513B2ADD0}" dt="2025-04-29T12:38:30.071" v="37" actId="47"/>
        <pc:sldMkLst>
          <pc:docMk/>
          <pc:sldMk cId="3309589504" sldId="3890"/>
        </pc:sldMkLst>
      </pc:sldChg>
      <pc:sldChg chg="addSp modSp del">
        <pc:chgData name="Stefano Ascani" userId="81b8f94f-1743-44e2-8962-5e4d0999f2d8" providerId="ADAL" clId="{F77E8B48-D73F-43A2-A778-560513B2ADD0}" dt="2025-04-29T12:44:11.307" v="184" actId="47"/>
        <pc:sldMkLst>
          <pc:docMk/>
          <pc:sldMk cId="3688246490" sldId="3894"/>
        </pc:sldMkLst>
        <pc:spChg chg="add mod">
          <ac:chgData name="Stefano Ascani" userId="81b8f94f-1743-44e2-8962-5e4d0999f2d8" providerId="ADAL" clId="{F77E8B48-D73F-43A2-A778-560513B2ADD0}" dt="2025-04-29T12:37:09.658" v="13"/>
          <ac:spMkLst>
            <pc:docMk/>
            <pc:sldMk cId="3688246490" sldId="3894"/>
            <ac:spMk id="3" creationId="{D6D130CB-EA05-114F-1E5E-1386205A4EA3}"/>
          </ac:spMkLst>
        </pc:spChg>
      </pc:sldChg>
      <pc:sldChg chg="delSp modSp add mod">
        <pc:chgData name="Stefano Ascani" userId="81b8f94f-1743-44e2-8962-5e4d0999f2d8" providerId="ADAL" clId="{F77E8B48-D73F-43A2-A778-560513B2ADD0}" dt="2025-04-29T12:43:42.691" v="183" actId="1036"/>
        <pc:sldMkLst>
          <pc:docMk/>
          <pc:sldMk cId="1201623899" sldId="3895"/>
        </pc:sldMkLst>
        <pc:spChg chg="del">
          <ac:chgData name="Stefano Ascani" userId="81b8f94f-1743-44e2-8962-5e4d0999f2d8" providerId="ADAL" clId="{F77E8B48-D73F-43A2-A778-560513B2ADD0}" dt="2025-04-29T12:41:09.459" v="66" actId="478"/>
          <ac:spMkLst>
            <pc:docMk/>
            <pc:sldMk cId="1201623899" sldId="3895"/>
            <ac:spMk id="3" creationId="{BC29DE31-1E28-0051-4361-60E5482E812F}"/>
          </ac:spMkLst>
        </pc:spChg>
        <pc:spChg chg="mod">
          <ac:chgData name="Stefano Ascani" userId="81b8f94f-1743-44e2-8962-5e4d0999f2d8" providerId="ADAL" clId="{F77E8B48-D73F-43A2-A778-560513B2ADD0}" dt="2025-04-29T12:42:24.673" v="142" actId="1036"/>
          <ac:spMkLst>
            <pc:docMk/>
            <pc:sldMk cId="1201623899" sldId="3895"/>
            <ac:spMk id="14" creationId="{1037CF2A-0432-1863-533F-71BAAE89958F}"/>
          </ac:spMkLst>
        </pc:spChg>
        <pc:spChg chg="mod">
          <ac:chgData name="Stefano Ascani" userId="81b8f94f-1743-44e2-8962-5e4d0999f2d8" providerId="ADAL" clId="{F77E8B48-D73F-43A2-A778-560513B2ADD0}" dt="2025-04-29T12:42:24.673" v="142" actId="1036"/>
          <ac:spMkLst>
            <pc:docMk/>
            <pc:sldMk cId="1201623899" sldId="3895"/>
            <ac:spMk id="18" creationId="{86246AA3-EF44-67DC-0B01-A66F23D7B28F}"/>
          </ac:spMkLst>
        </pc:spChg>
        <pc:spChg chg="mod">
          <ac:chgData name="Stefano Ascani" userId="81b8f94f-1743-44e2-8962-5e4d0999f2d8" providerId="ADAL" clId="{F77E8B48-D73F-43A2-A778-560513B2ADD0}" dt="2025-04-29T12:42:24.673" v="142" actId="1036"/>
          <ac:spMkLst>
            <pc:docMk/>
            <pc:sldMk cId="1201623899" sldId="3895"/>
            <ac:spMk id="19" creationId="{C7648F83-9C34-ED97-705F-3EDB2688CCD7}"/>
          </ac:spMkLst>
        </pc:spChg>
        <pc:spChg chg="mod">
          <ac:chgData name="Stefano Ascani" userId="81b8f94f-1743-44e2-8962-5e4d0999f2d8" providerId="ADAL" clId="{F77E8B48-D73F-43A2-A778-560513B2ADD0}" dt="2025-04-29T12:42:24.673" v="142" actId="1036"/>
          <ac:spMkLst>
            <pc:docMk/>
            <pc:sldMk cId="1201623899" sldId="3895"/>
            <ac:spMk id="39" creationId="{663FD419-5F96-7C8D-16EC-123B970E609B}"/>
          </ac:spMkLst>
        </pc:spChg>
        <pc:spChg chg="mod">
          <ac:chgData name="Stefano Ascani" userId="81b8f94f-1743-44e2-8962-5e4d0999f2d8" providerId="ADAL" clId="{F77E8B48-D73F-43A2-A778-560513B2ADD0}" dt="2025-04-29T12:43:37.471" v="176" actId="1035"/>
          <ac:spMkLst>
            <pc:docMk/>
            <pc:sldMk cId="1201623899" sldId="3895"/>
            <ac:spMk id="43" creationId="{7461CEB7-D283-8186-FEAB-85071F328193}"/>
          </ac:spMkLst>
        </pc:spChg>
        <pc:spChg chg="mod">
          <ac:chgData name="Stefano Ascani" userId="81b8f94f-1743-44e2-8962-5e4d0999f2d8" providerId="ADAL" clId="{F77E8B48-D73F-43A2-A778-560513B2ADD0}" dt="2025-04-29T12:43:37.471" v="176" actId="1035"/>
          <ac:spMkLst>
            <pc:docMk/>
            <pc:sldMk cId="1201623899" sldId="3895"/>
            <ac:spMk id="44" creationId="{EDF14EC9-6164-24B0-D866-2D19F11C8FEE}"/>
          </ac:spMkLst>
        </pc:spChg>
        <pc:spChg chg="mod">
          <ac:chgData name="Stefano Ascani" userId="81b8f94f-1743-44e2-8962-5e4d0999f2d8" providerId="ADAL" clId="{F77E8B48-D73F-43A2-A778-560513B2ADD0}" dt="2025-04-29T12:43:37.471" v="176" actId="1035"/>
          <ac:spMkLst>
            <pc:docMk/>
            <pc:sldMk cId="1201623899" sldId="3895"/>
            <ac:spMk id="45" creationId="{4000A6C7-1FEB-6535-1505-882D88861A79}"/>
          </ac:spMkLst>
        </pc:spChg>
        <pc:spChg chg="mod">
          <ac:chgData name="Stefano Ascani" userId="81b8f94f-1743-44e2-8962-5e4d0999f2d8" providerId="ADAL" clId="{F77E8B48-D73F-43A2-A778-560513B2ADD0}" dt="2025-04-29T12:43:37.471" v="176" actId="1035"/>
          <ac:spMkLst>
            <pc:docMk/>
            <pc:sldMk cId="1201623899" sldId="3895"/>
            <ac:spMk id="46" creationId="{8C81A9ED-D9FF-A601-B2E0-3B9490505A7D}"/>
          </ac:spMkLst>
        </pc:spChg>
        <pc:spChg chg="mod">
          <ac:chgData name="Stefano Ascani" userId="81b8f94f-1743-44e2-8962-5e4d0999f2d8" providerId="ADAL" clId="{F77E8B48-D73F-43A2-A778-560513B2ADD0}" dt="2025-04-29T12:43:37.471" v="176" actId="1035"/>
          <ac:spMkLst>
            <pc:docMk/>
            <pc:sldMk cId="1201623899" sldId="3895"/>
            <ac:spMk id="47" creationId="{97062FDD-452C-E4E1-F065-9057A9778EB3}"/>
          </ac:spMkLst>
        </pc:spChg>
        <pc:spChg chg="mod">
          <ac:chgData name="Stefano Ascani" userId="81b8f94f-1743-44e2-8962-5e4d0999f2d8" providerId="ADAL" clId="{F77E8B48-D73F-43A2-A778-560513B2ADD0}" dt="2025-04-29T12:43:37.471" v="176" actId="1035"/>
          <ac:spMkLst>
            <pc:docMk/>
            <pc:sldMk cId="1201623899" sldId="3895"/>
            <ac:spMk id="48" creationId="{102BE1AF-418F-B329-BFE9-9A367E4E80EA}"/>
          </ac:spMkLst>
        </pc:spChg>
        <pc:spChg chg="mod">
          <ac:chgData name="Stefano Ascani" userId="81b8f94f-1743-44e2-8962-5e4d0999f2d8" providerId="ADAL" clId="{F77E8B48-D73F-43A2-A778-560513B2ADD0}" dt="2025-04-29T12:43:42.691" v="183" actId="1036"/>
          <ac:spMkLst>
            <pc:docMk/>
            <pc:sldMk cId="1201623899" sldId="3895"/>
            <ac:spMk id="49" creationId="{382CF5B2-23B1-F00D-CBF3-D441EE634F0B}"/>
          </ac:spMkLst>
        </pc:spChg>
        <pc:spChg chg="mod">
          <ac:chgData name="Stefano Ascani" userId="81b8f94f-1743-44e2-8962-5e4d0999f2d8" providerId="ADAL" clId="{F77E8B48-D73F-43A2-A778-560513B2ADD0}" dt="2025-04-29T12:43:42.691" v="183" actId="1036"/>
          <ac:spMkLst>
            <pc:docMk/>
            <pc:sldMk cId="1201623899" sldId="3895"/>
            <ac:spMk id="50" creationId="{FA0E3F3E-DC8D-A37F-98A8-84ECCB5B4045}"/>
          </ac:spMkLst>
        </pc:spChg>
        <pc:spChg chg="mod">
          <ac:chgData name="Stefano Ascani" userId="81b8f94f-1743-44e2-8962-5e4d0999f2d8" providerId="ADAL" clId="{F77E8B48-D73F-43A2-A778-560513B2ADD0}" dt="2025-04-29T12:43:42.691" v="183" actId="1036"/>
          <ac:spMkLst>
            <pc:docMk/>
            <pc:sldMk cId="1201623899" sldId="3895"/>
            <ac:spMk id="51" creationId="{391988AB-DB01-D54F-171D-47761FF5BA30}"/>
          </ac:spMkLst>
        </pc:spChg>
        <pc:spChg chg="mod">
          <ac:chgData name="Stefano Ascani" userId="81b8f94f-1743-44e2-8962-5e4d0999f2d8" providerId="ADAL" clId="{F77E8B48-D73F-43A2-A778-560513B2ADD0}" dt="2025-04-29T12:43:42.691" v="183" actId="1036"/>
          <ac:spMkLst>
            <pc:docMk/>
            <pc:sldMk cId="1201623899" sldId="3895"/>
            <ac:spMk id="52" creationId="{0A16DC53-69B9-8DB5-8F2E-86ECB9C9AE22}"/>
          </ac:spMkLst>
        </pc:spChg>
        <pc:spChg chg="mod">
          <ac:chgData name="Stefano Ascani" userId="81b8f94f-1743-44e2-8962-5e4d0999f2d8" providerId="ADAL" clId="{F77E8B48-D73F-43A2-A778-560513B2ADD0}" dt="2025-04-29T12:43:42.691" v="183" actId="1036"/>
          <ac:spMkLst>
            <pc:docMk/>
            <pc:sldMk cId="1201623899" sldId="3895"/>
            <ac:spMk id="53" creationId="{F8AA3568-E651-4D14-AEA7-9DBFDF4887FA}"/>
          </ac:spMkLst>
        </pc:spChg>
        <pc:spChg chg="mod">
          <ac:chgData name="Stefano Ascani" userId="81b8f94f-1743-44e2-8962-5e4d0999f2d8" providerId="ADAL" clId="{F77E8B48-D73F-43A2-A778-560513B2ADD0}" dt="2025-04-29T12:43:42.691" v="183" actId="1036"/>
          <ac:spMkLst>
            <pc:docMk/>
            <pc:sldMk cId="1201623899" sldId="3895"/>
            <ac:spMk id="54" creationId="{AA9F02FB-D90D-348E-E685-770D579C9A95}"/>
          </ac:spMkLst>
        </pc:spChg>
        <pc:spChg chg="mod">
          <ac:chgData name="Stefano Ascani" userId="81b8f94f-1743-44e2-8962-5e4d0999f2d8" providerId="ADAL" clId="{F77E8B48-D73F-43A2-A778-560513B2ADD0}" dt="2025-04-29T12:42:24.673" v="142" actId="1036"/>
          <ac:spMkLst>
            <pc:docMk/>
            <pc:sldMk cId="1201623899" sldId="3895"/>
            <ac:spMk id="68" creationId="{A56BAD8F-A073-AA3B-D614-195C005C910C}"/>
          </ac:spMkLst>
        </pc:spChg>
        <pc:spChg chg="del">
          <ac:chgData name="Stefano Ascani" userId="81b8f94f-1743-44e2-8962-5e4d0999f2d8" providerId="ADAL" clId="{F77E8B48-D73F-43A2-A778-560513B2ADD0}" dt="2025-04-29T12:41:39.453" v="86" actId="478"/>
          <ac:spMkLst>
            <pc:docMk/>
            <pc:sldMk cId="1201623899" sldId="3895"/>
            <ac:spMk id="76" creationId="{461DC87A-5082-F508-0FA0-FA83ADBE1CA2}"/>
          </ac:spMkLst>
        </pc:spChg>
        <pc:spChg chg="del">
          <ac:chgData name="Stefano Ascani" userId="81b8f94f-1743-44e2-8962-5e4d0999f2d8" providerId="ADAL" clId="{F77E8B48-D73F-43A2-A778-560513B2ADD0}" dt="2025-04-29T12:41:39.453" v="86" actId="478"/>
          <ac:spMkLst>
            <pc:docMk/>
            <pc:sldMk cId="1201623899" sldId="3895"/>
            <ac:spMk id="84" creationId="{F0DBC6C5-2A4D-684F-B8E7-40B421EB1E32}"/>
          </ac:spMkLst>
        </pc:spChg>
        <pc:spChg chg="del">
          <ac:chgData name="Stefano Ascani" userId="81b8f94f-1743-44e2-8962-5e4d0999f2d8" providerId="ADAL" clId="{F77E8B48-D73F-43A2-A778-560513B2ADD0}" dt="2025-04-29T12:41:39.453" v="86" actId="478"/>
          <ac:spMkLst>
            <pc:docMk/>
            <pc:sldMk cId="1201623899" sldId="3895"/>
            <ac:spMk id="87" creationId="{64083456-A771-BBC0-6C87-2E930C08ACE4}"/>
          </ac:spMkLst>
        </pc:spChg>
        <pc:spChg chg="del">
          <ac:chgData name="Stefano Ascani" userId="81b8f94f-1743-44e2-8962-5e4d0999f2d8" providerId="ADAL" clId="{F77E8B48-D73F-43A2-A778-560513B2ADD0}" dt="2025-04-29T12:41:39.453" v="86" actId="478"/>
          <ac:spMkLst>
            <pc:docMk/>
            <pc:sldMk cId="1201623899" sldId="3895"/>
            <ac:spMk id="89" creationId="{A758E67E-6B7C-E8E0-2111-7B0D336938A4}"/>
          </ac:spMkLst>
        </pc:spChg>
        <pc:spChg chg="del">
          <ac:chgData name="Stefano Ascani" userId="81b8f94f-1743-44e2-8962-5e4d0999f2d8" providerId="ADAL" clId="{F77E8B48-D73F-43A2-A778-560513B2ADD0}" dt="2025-04-29T12:41:39.453" v="86" actId="478"/>
          <ac:spMkLst>
            <pc:docMk/>
            <pc:sldMk cId="1201623899" sldId="3895"/>
            <ac:spMk id="90" creationId="{8C1D7755-6424-77EF-D1E4-84615BF7931F}"/>
          </ac:spMkLst>
        </pc:spChg>
        <pc:spChg chg="del">
          <ac:chgData name="Stefano Ascani" userId="81b8f94f-1743-44e2-8962-5e4d0999f2d8" providerId="ADAL" clId="{F77E8B48-D73F-43A2-A778-560513B2ADD0}" dt="2025-04-29T12:41:39.453" v="86" actId="478"/>
          <ac:spMkLst>
            <pc:docMk/>
            <pc:sldMk cId="1201623899" sldId="3895"/>
            <ac:spMk id="93" creationId="{3A9E9361-8ED7-2591-08D1-61A3740C6535}"/>
          </ac:spMkLst>
        </pc:spChg>
        <pc:spChg chg="del">
          <ac:chgData name="Stefano Ascani" userId="81b8f94f-1743-44e2-8962-5e4d0999f2d8" providerId="ADAL" clId="{F77E8B48-D73F-43A2-A778-560513B2ADD0}" dt="2025-04-29T12:41:39.453" v="86" actId="478"/>
          <ac:spMkLst>
            <pc:docMk/>
            <pc:sldMk cId="1201623899" sldId="3895"/>
            <ac:spMk id="94" creationId="{95305ACB-D89A-9CF4-F579-3AC214345947}"/>
          </ac:spMkLst>
        </pc:spChg>
        <pc:spChg chg="del">
          <ac:chgData name="Stefano Ascani" userId="81b8f94f-1743-44e2-8962-5e4d0999f2d8" providerId="ADAL" clId="{F77E8B48-D73F-43A2-A778-560513B2ADD0}" dt="2025-04-29T12:41:39.453" v="86" actId="478"/>
          <ac:spMkLst>
            <pc:docMk/>
            <pc:sldMk cId="1201623899" sldId="3895"/>
            <ac:spMk id="95" creationId="{5D8ECE01-F743-8AD0-FA1B-942EF2C75D95}"/>
          </ac:spMkLst>
        </pc:spChg>
        <pc:spChg chg="del">
          <ac:chgData name="Stefano Ascani" userId="81b8f94f-1743-44e2-8962-5e4d0999f2d8" providerId="ADAL" clId="{F77E8B48-D73F-43A2-A778-560513B2ADD0}" dt="2025-04-29T12:41:39.453" v="86" actId="478"/>
          <ac:spMkLst>
            <pc:docMk/>
            <pc:sldMk cId="1201623899" sldId="3895"/>
            <ac:spMk id="99" creationId="{55D55566-9F70-75DA-976B-822BA230BE3E}"/>
          </ac:spMkLst>
        </pc:spChg>
        <pc:spChg chg="del">
          <ac:chgData name="Stefano Ascani" userId="81b8f94f-1743-44e2-8962-5e4d0999f2d8" providerId="ADAL" clId="{F77E8B48-D73F-43A2-A778-560513B2ADD0}" dt="2025-04-29T12:41:39.453" v="86" actId="478"/>
          <ac:spMkLst>
            <pc:docMk/>
            <pc:sldMk cId="1201623899" sldId="3895"/>
            <ac:spMk id="100" creationId="{A69A51D1-1440-FE27-02DA-FF72C5100F16}"/>
          </ac:spMkLst>
        </pc:spChg>
        <pc:grpChg chg="mod">
          <ac:chgData name="Stefano Ascani" userId="81b8f94f-1743-44e2-8962-5e4d0999f2d8" providerId="ADAL" clId="{F77E8B48-D73F-43A2-A778-560513B2ADD0}" dt="2025-04-29T12:43:37.471" v="176" actId="1035"/>
          <ac:grpSpMkLst>
            <pc:docMk/>
            <pc:sldMk cId="1201623899" sldId="3895"/>
            <ac:grpSpMk id="73" creationId="{E295DA37-B677-1428-09EA-C4650A74CAE5}"/>
          </ac:grpSpMkLst>
        </pc:grpChg>
        <pc:graphicFrameChg chg="mod modGraphic">
          <ac:chgData name="Stefano Ascani" userId="81b8f94f-1743-44e2-8962-5e4d0999f2d8" providerId="ADAL" clId="{F77E8B48-D73F-43A2-A778-560513B2ADD0}" dt="2025-04-29T12:43:20.994" v="164" actId="115"/>
          <ac:graphicFrameMkLst>
            <pc:docMk/>
            <pc:sldMk cId="1201623899" sldId="3895"/>
            <ac:graphicFrameMk id="10" creationId="{F0281925-2966-08F6-885F-06A3A890BE2A}"/>
          </ac:graphicFrameMkLst>
        </pc:graphicFrameChg>
        <pc:graphicFrameChg chg="mod modGraphic">
          <ac:chgData name="Stefano Ascani" userId="81b8f94f-1743-44e2-8962-5e4d0999f2d8" providerId="ADAL" clId="{F77E8B48-D73F-43A2-A778-560513B2ADD0}" dt="2025-04-29T12:43:28.391" v="168" actId="115"/>
          <ac:graphicFrameMkLst>
            <pc:docMk/>
            <pc:sldMk cId="1201623899" sldId="3895"/>
            <ac:graphicFrameMk id="12" creationId="{20857312-6201-68C1-947F-8C44C7947E9C}"/>
          </ac:graphicFrameMkLst>
        </pc:graphicFrameChg>
      </pc:sldChg>
      <pc:sldChg chg="delSp modSp add mod">
        <pc:chgData name="Stefano Ascani" userId="81b8f94f-1743-44e2-8962-5e4d0999f2d8" providerId="ADAL" clId="{F77E8B48-D73F-43A2-A778-560513B2ADD0}" dt="2025-04-29T12:44:47.152" v="197" actId="20577"/>
        <pc:sldMkLst>
          <pc:docMk/>
          <pc:sldMk cId="2828134551" sldId="3896"/>
        </pc:sldMkLst>
        <pc:spChg chg="del">
          <ac:chgData name="Stefano Ascani" userId="81b8f94f-1743-44e2-8962-5e4d0999f2d8" providerId="ADAL" clId="{F77E8B48-D73F-43A2-A778-560513B2ADD0}" dt="2025-04-29T12:44:39.690" v="187" actId="478"/>
          <ac:spMkLst>
            <pc:docMk/>
            <pc:sldMk cId="2828134551" sldId="3896"/>
            <ac:spMk id="4" creationId="{25CA2B05-71E9-0757-3C47-9B4D6D73689D}"/>
          </ac:spMkLst>
        </pc:spChg>
        <pc:spChg chg="mod">
          <ac:chgData name="Stefano Ascani" userId="81b8f94f-1743-44e2-8962-5e4d0999f2d8" providerId="ADAL" clId="{F77E8B48-D73F-43A2-A778-560513B2ADD0}" dt="2025-04-29T12:44:47.152" v="197" actId="20577"/>
          <ac:spMkLst>
            <pc:docMk/>
            <pc:sldMk cId="2828134551" sldId="3896"/>
            <ac:spMk id="6" creationId="{688E5615-4AB5-3D60-B005-8112EA50FA2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formatsrl365.sharepoint.com/docprog/24189KSH-001/Documenti/Cantiere/2024-189ksh%20Appogg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formatsrl365.sharepoint.com/docprog/24189KSH-001/Documenti/Cantiere/2024-189KSH%20App%20BERGAMO%20GROSSIST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tx1">
                  <a:lumMod val="85000"/>
                  <a:lumOff val="1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50-42CF-B0E9-DBC9B2CF4115}"/>
              </c:ext>
            </c:extLst>
          </c:dPt>
          <c:dPt>
            <c:idx val="1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150-42CF-B0E9-DBC9B2CF4115}"/>
              </c:ext>
            </c:extLst>
          </c:dPt>
          <c:dPt>
            <c:idx val="2"/>
            <c:bubble3D val="0"/>
            <c:spPr>
              <a:solidFill>
                <a:srgbClr val="9B9B9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150-42CF-B0E9-DBC9B2CF4115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150-42CF-B0E9-DBC9B2CF4115}"/>
              </c:ext>
            </c:extLst>
          </c:dPt>
          <c:val>
            <c:numRef>
              <c:f>'9 &amp; 10'!$B$12:$B$15</c:f>
              <c:numCache>
                <c:formatCode>###0.0</c:formatCode>
                <c:ptCount val="4"/>
                <c:pt idx="0">
                  <c:v>13.333333333333334</c:v>
                </c:pt>
                <c:pt idx="1">
                  <c:v>5</c:v>
                </c:pt>
                <c:pt idx="2">
                  <c:v>6.666666666666667</c:v>
                </c:pt>
                <c:pt idx="3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150-42CF-B0E9-DBC9B2CF4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4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ED7D3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'17a'!$B$17:$B$21</c:f>
              <c:numCache>
                <c:formatCode>###0.0</c:formatCode>
                <c:ptCount val="5"/>
                <c:pt idx="0">
                  <c:v>0</c:v>
                </c:pt>
                <c:pt idx="1">
                  <c:v>24.137931034482758</c:v>
                </c:pt>
                <c:pt idx="2">
                  <c:v>48.275862068965516</c:v>
                </c:pt>
                <c:pt idx="3">
                  <c:v>62.068965517241381</c:v>
                </c:pt>
                <c:pt idx="4">
                  <c:v>86.206896551724128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11-4C70-853B-2A7DD8729D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876078768"/>
        <c:axId val="876077808"/>
      </c:barChart>
      <c:catAx>
        <c:axId val="876078768"/>
        <c:scaling>
          <c:orientation val="minMax"/>
        </c:scaling>
        <c:delete val="1"/>
        <c:axPos val="l"/>
        <c:majorTickMark val="none"/>
        <c:minorTickMark val="none"/>
        <c:tickLblPos val="nextTo"/>
        <c:crossAx val="876077808"/>
        <c:crosses val="autoZero"/>
        <c:auto val="1"/>
        <c:lblAlgn val="ctr"/>
        <c:lblOffset val="100"/>
        <c:noMultiLvlLbl val="0"/>
      </c:catAx>
      <c:valAx>
        <c:axId val="876077808"/>
        <c:scaling>
          <c:orientation val="minMax"/>
        </c:scaling>
        <c:delete val="1"/>
        <c:axPos val="b"/>
        <c:numFmt formatCode="###0.0" sourceLinked="1"/>
        <c:majorTickMark val="none"/>
        <c:minorTickMark val="none"/>
        <c:tickLblPos val="nextTo"/>
        <c:crossAx val="876078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28456-45AC-44CD-83A9-AF35FCDCA844}" type="datetimeFigureOut">
              <a:rPr lang="it-IT" smtClean="0"/>
              <a:t>29/04/2025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2E586-F409-46B3-A75F-E037B0EBE30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032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18434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dirty="0"/>
          </a:p>
        </p:txBody>
      </p:sp>
      <p:sp>
        <p:nvSpPr>
          <p:cNvPr id="18435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1225"/>
            <a:fld id="{236673E4-EC25-43CD-993D-8E66DDB8215C}" type="slidenum">
              <a:rPr lang="it-IT" smtClean="0">
                <a:ea typeface="MS PGothic" pitchFamily="34" charset="-128"/>
              </a:rPr>
              <a:pPr defTabSz="911225"/>
              <a:t>1</a:t>
            </a:fld>
            <a:endParaRPr lang="it-IT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43854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D72AF4-9E5B-1AA7-4533-ADFCE03200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D9D2E4A1-12C2-A134-0A54-8872BBA717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852BA83E-44E2-3991-551B-4A30327E99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6048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DE3DF3-9AA5-D99A-4BC1-07D49FEC6D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F1661DA4-BDAD-05CC-83C1-788DD99BB8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0F2FDCE4-6DFC-9F2C-0675-9AD8C2201B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803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38A021-5C91-5E81-AFC4-5CA1F9ED62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FD03A9FD-B38C-8A07-4A12-4B20233AC7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F8A37ED5-2907-A7E3-491D-F3483DF4C4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7518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66504D-BDA5-6D3D-985F-BF1DA7B47A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3031C17B-7515-C481-2895-10749FC74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3B29DE11-55F3-C2C4-034F-43A6BD5108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1450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D83F19-9C0A-C4BD-B70C-456CDE6BF3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82FC9307-CE64-B9EE-34F3-A1B94E161A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C1544FDB-D29A-220E-C6F0-A6561E34C8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1358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FF52A3-C3FB-1B1D-2927-6A0EABFB2B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E3396A03-A003-C36F-2574-105284BD43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2B29F3AA-F96B-C29D-9790-AD15A3D041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4776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94E6F4-66E4-424D-3D77-7AF29CB08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F8B2CB25-BA96-2F89-39C1-16059EF123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02C240C9-9888-414A-6A45-8D6999C57F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4298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35DECE-0BB8-434F-E40E-A1AD7C6CD5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3D48142E-1EE5-9397-8418-52DF6DEE16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708CFBCA-52F5-0A3A-66E2-17E91E70B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3695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F6078-D12A-BA70-6C49-62C081B72B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936D333C-DB14-7FA5-A817-A04018A7F9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53583D46-4BF1-6E10-5247-E8FE304A2D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1879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184824-0E07-7AF9-6278-3D69E093A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16B11B1E-AD48-D49D-3356-35333CF45F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4D8716C3-93C0-F0C6-8F87-4A11483F7D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677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7170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  <p:sp>
        <p:nvSpPr>
          <p:cNvPr id="7171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09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16798" indent="-275692" defTabSz="915909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02766" indent="-220553" defTabSz="915909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43873" indent="-220553" defTabSz="915909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1984980" indent="-220553" defTabSz="915909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426086" indent="-220553" defTabSz="91590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867193" indent="-220553" defTabSz="91590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308299" indent="-220553" defTabSz="91590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749406" indent="-220553" defTabSz="915909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590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156CF0-907D-4B8F-A312-E2029331CE4C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590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altLang="it-IT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14376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E27391-B97A-DA91-3B9B-41DEBA2FB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7755747E-1B18-70ED-CA02-30D9EBF2DA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4489FE25-5F9E-DFAF-D2E5-52C2ADE1BC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5302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44F07E-72A9-13E4-85A8-D325443D6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6A9FB26B-A609-8631-6C6D-21FD597D00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8659129E-699C-9086-104A-68EF96FBD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3152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FA3096-9284-534C-B960-66056E7E608B}" type="slidenum">
              <a:rPr lang="it-IT" smtClean="0"/>
              <a:pPr>
                <a:defRPr/>
              </a:pPr>
              <a:t>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30668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658A7A-FA64-DEA4-C400-DFBB95C632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0F47672-62CA-28E2-F3CF-F84F94DE3E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F2D71065-D817-C748-A601-4C3AD0E819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654F19A-DD38-F720-CEA0-3E0A50B3D9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FA3096-9284-534C-B960-66056E7E608B}" type="slidenum">
              <a:rPr lang="it-IT" smtClean="0"/>
              <a:pPr>
                <a:defRPr/>
              </a:pPr>
              <a:t>24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70273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4310E7-1860-FD01-8091-CD89889DCF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AC4C0370-B435-5751-8291-F45AAF66FB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9C8EAF34-BDC1-13CB-D190-EB4F0EAB7C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3133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2E7B17-C743-CEA8-1AC0-8C2DD530CB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C492E5F5-FEF4-54A0-DFBC-E8485BEE50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AF9DE3EE-BCF7-C92B-1D53-BD42F88BC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02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A20A7-E65A-45A9-998A-8F9E4250B5E2}" type="slidenum">
              <a:rPr lang="it-IT" altLang="it-IT" smtClean="0"/>
              <a:pPr>
                <a:defRPr/>
              </a:pPr>
              <a:t>3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648047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AC23AE-6142-CF3D-31B5-AD8395D560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ED89C2A0-327C-B03D-D619-1035907AD3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EEF5E12-7E9E-3D90-3381-74E13A9097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6735652-9770-01CF-C8EC-4B5C29F163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A20A7-E65A-45A9-998A-8F9E4250B5E2}" type="slidenum">
              <a:rPr lang="it-IT" altLang="it-IT" smtClean="0"/>
              <a:pPr>
                <a:defRPr/>
              </a:pPr>
              <a:t>4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624433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549751-3DCE-B394-74C2-FDCA44135D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07082812-6B62-3667-5CE7-4DBB6C549F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E38066B2-F5AF-20BC-4AED-07737FF721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938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FA20A7-E65A-45A9-998A-8F9E4250B5E2}" type="slidenum">
              <a:rPr lang="it-IT" altLang="it-IT" smtClean="0"/>
              <a:pPr>
                <a:defRPr/>
              </a:pPr>
              <a:t>6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548406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99B554-EA13-C0D3-BAB5-28E695EC1A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685599DF-EBAB-C49B-1A0C-9479326A04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C7E934B4-DD80-BCBC-1280-8CBD255D53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217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94F5AC-2A2E-5F05-9DCB-3FB5F5EBEE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AF3DE184-4D6E-1678-0C54-6F5B9827BC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324A6ACF-B6BF-3401-A637-1A9134B6C7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7903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744AEC-13A3-C08A-98FD-17627F005A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8046F54C-D48F-42AB-A86F-89EC87F44F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BA0B72B8-A5BF-06E3-4662-55596885C8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563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AC3950-F1F0-B10D-01FD-BD92B4C052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7E383E8-E530-0011-48C6-C666051C3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ED7B05-A9E8-C4BF-E23E-9FD8CE2F0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8C18-4DBD-4550-8D6D-22C3F7DB8968}" type="datetimeFigureOut">
              <a:rPr lang="it-IT" smtClean="0"/>
              <a:t>29/04/2025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732473-E5AB-898B-A193-B75C9914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C23451-F27C-CD43-C4EA-6BEA8F22F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C3C-6F8B-4AFF-B54F-AF7BB2DB3FA4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7947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FF3C45-D9ED-A6FD-B48B-91D1810B1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20F50B7-6767-B5F2-1E19-A0541E85B8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43B266-57BB-C2E3-40CA-A303A6249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8C18-4DBD-4550-8D6D-22C3F7DB8968}" type="datetimeFigureOut">
              <a:rPr lang="it-IT" smtClean="0"/>
              <a:t>29/04/2025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7E5C10-646A-FF10-1801-2D321A18F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5F6903-A3D8-605B-0FD2-C90EA24F5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C3C-6F8B-4AFF-B54F-AF7BB2DB3FA4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878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41286C4-320E-3A01-4F95-FC117A3F84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ED54DC7-C2B2-A3A2-4408-208D19036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7C5B04-48D0-C7E3-68F7-5EBB0EE4B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8C18-4DBD-4550-8D6D-22C3F7DB8968}" type="datetimeFigureOut">
              <a:rPr lang="it-IT" smtClean="0"/>
              <a:t>29/04/2025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F3C984-6EA1-64B9-6756-9130795C8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410008-7192-6E25-C81B-02700859D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C3C-6F8B-4AFF-B54F-AF7BB2DB3FA4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912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919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457AE2-C27A-4BF7-7E98-CE46200DD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2943C5-6DD6-3567-0A62-35FE08A59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300454-2DEC-150E-A69D-60FA4096E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8C18-4DBD-4550-8D6D-22C3F7DB8968}" type="datetimeFigureOut">
              <a:rPr lang="it-IT" smtClean="0"/>
              <a:t>29/04/2025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3F202F-6BF7-5951-B006-CC270A29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1A479A-09C4-9A53-70CC-A7518605A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C3C-6F8B-4AFF-B54F-AF7BB2DB3FA4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3298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DB8AAA-5F8D-8772-B438-AF2F0CA1E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B16EC3D-AADF-F6CE-7C7E-0DFCAB967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5746DEE-35D6-E759-236B-063B133B1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8C18-4DBD-4550-8D6D-22C3F7DB8968}" type="datetimeFigureOut">
              <a:rPr lang="it-IT" smtClean="0"/>
              <a:t>29/04/2025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0F9930-1289-026D-6EF8-CCD4FF14E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B32871-98A6-9BA4-9448-B7EDE7B7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C3C-6F8B-4AFF-B54F-AF7BB2DB3FA4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6506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3A92D4-3915-5E9C-278E-C69211664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FC1AEF-9B61-6DF8-E708-FAC6334A3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52EB3C6-9BEA-C62D-899D-2CCC3725B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7262BDF-F175-E418-9036-879FF1FFB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8C18-4DBD-4550-8D6D-22C3F7DB8968}" type="datetimeFigureOut">
              <a:rPr lang="it-IT" smtClean="0"/>
              <a:t>29/04/2025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79A43BB-C5CD-20CC-E81E-E76B6DA3C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8F90097-FD38-52E5-742A-A8A54F5E5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C3C-6F8B-4AFF-B54F-AF7BB2DB3FA4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1066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7105FC-2D0A-28D5-A8D7-6E4E377EC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334FA17-9FD1-C23E-FFEF-E6E98BF4F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720E0B3-29C3-6B81-F49F-29E4B7897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4C9B5B2-4C6A-61CF-6368-3949C96F8C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90814B2-D5B2-75C9-CDB1-A735ACA99F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26E165F-5733-A5F4-4C48-01BA5CC7F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8C18-4DBD-4550-8D6D-22C3F7DB8968}" type="datetimeFigureOut">
              <a:rPr lang="it-IT" smtClean="0"/>
              <a:t>29/04/2025</a:t>
            </a:fld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B2AF307-3773-9227-35EF-63DC38B12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76BAECD-F891-EBD8-C58D-6670075BB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C3C-6F8B-4AFF-B54F-AF7BB2DB3FA4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3284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E3B92F-E7B5-DB30-1491-B669EA188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1368FE8-D051-8400-8E52-DCA601BBE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8C18-4DBD-4550-8D6D-22C3F7DB8968}" type="datetimeFigureOut">
              <a:rPr lang="it-IT" smtClean="0"/>
              <a:t>29/04/2025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B5CAF25-5571-6F8C-6513-03EFA1922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2332A31-9D19-C18E-FED4-71F154953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C3C-6F8B-4AFF-B54F-AF7BB2DB3FA4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2352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2C2D1C3-E7A5-59E3-4BF2-D04E74BEA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8C18-4DBD-4550-8D6D-22C3F7DB8968}" type="datetimeFigureOut">
              <a:rPr lang="it-IT" smtClean="0"/>
              <a:t>29/04/2025</a:t>
            </a:fld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EA3DF17-6A9B-923B-376F-0FAFB8AD1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B6CCBE0-6C3B-6E9F-7FB7-3B43D9088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C3C-6F8B-4AFF-B54F-AF7BB2DB3FA4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211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A04FE9-AAF2-4E09-2CA7-B54DC7972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0271C2-A60A-B7A1-F39B-0B3834BB0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5131DA3-E718-E31D-3590-4E462B7E5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89DCA4-A1A6-DB79-E202-8787072E2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8C18-4DBD-4550-8D6D-22C3F7DB8968}" type="datetimeFigureOut">
              <a:rPr lang="it-IT" smtClean="0"/>
              <a:t>29/04/2025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B6BFE6D-D73A-21F0-2678-30CE02F6E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9D79F68-D614-FB00-D518-6CF4CA1AA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C3C-6F8B-4AFF-B54F-AF7BB2DB3FA4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922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D0E64B-E13B-1C9E-238C-BF07C3D97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5EB8DA5-ED10-BAAE-3F3E-3D49CB74E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80B70AF-8CFE-9DF8-4D17-840D6C666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B075BA-7E51-C150-44A0-5D5D1EB6B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8C18-4DBD-4550-8D6D-22C3F7DB8968}" type="datetimeFigureOut">
              <a:rPr lang="it-IT" smtClean="0"/>
              <a:t>29/04/2025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C572CF-0207-8CEB-BA23-CF5993B69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49AC09B-DD56-B922-FD10-43CE159CA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6C3C-6F8B-4AFF-B54F-AF7BB2DB3FA4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065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32B17FA-8D6A-8E2F-C481-EB0AFD8AC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6E5857-B857-C676-F382-F2DABB081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316223-B111-C29F-3944-09EFEB7A5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8C18-4DBD-4550-8D6D-22C3F7DB8968}" type="datetimeFigureOut">
              <a:rPr lang="it-IT" smtClean="0"/>
              <a:t>29/04/2025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503C0B-1F73-6450-B1FB-FA60C33C47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B92E13-A458-B44C-C15F-8D6E594887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57C22A6C-8BBC-752F-7E81-868AB2CBE76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735364" y="6499439"/>
            <a:ext cx="6337300" cy="369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it-IT" altLang="it-IT" sz="1200" b="1" i="1" dirty="0">
                <a:solidFill>
                  <a:srgbClr val="1F4E79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Verona, 8 maggio 2025 </a:t>
            </a:r>
            <a:r>
              <a:rPr lang="it-IT" altLang="it-IT" sz="1801" b="1" dirty="0">
                <a:solidFill>
                  <a:srgbClr val="1F4E79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| </a:t>
            </a:r>
            <a:fld id="{EFB01B81-24C0-49D3-AE93-DC94FFB6747E}" type="slidenum">
              <a:rPr lang="it-IT" altLang="it-IT" sz="1801" b="1" smtClean="0">
                <a:solidFill>
                  <a:srgbClr val="1F4E79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50000"/>
                </a:spcBef>
                <a:defRPr/>
              </a:pPr>
              <a:t>‹N›</a:t>
            </a:fld>
            <a:endParaRPr lang="it-IT" altLang="it-IT" sz="1801" b="1" dirty="0">
              <a:solidFill>
                <a:srgbClr val="1F4E79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 descr="format2">
            <a:extLst>
              <a:ext uri="{FF2B5EF4-FFF2-40B4-BE49-F238E27FC236}">
                <a16:creationId xmlns:a16="http://schemas.microsoft.com/office/drawing/2014/main" id="{6F0DB74B-F0A4-01C8-952D-3C68D55BA40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15" y="6281556"/>
            <a:ext cx="1156366" cy="55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9526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matresearch.com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emf"/><Relationship Id="rId4" Type="http://schemas.openxmlformats.org/officeDocument/2006/relationships/image" Target="../media/image41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0.png"/><Relationship Id="rId7" Type="http://schemas.openxmlformats.org/officeDocument/2006/relationships/image" Target="../media/image9.sv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18">
            <a:extLst>
              <a:ext uri="{FF2B5EF4-FFF2-40B4-BE49-F238E27FC236}">
                <a16:creationId xmlns:a16="http://schemas.microsoft.com/office/drawing/2014/main" id="{49106A30-13E8-4BFC-B379-E36603C40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427" y="4115835"/>
            <a:ext cx="10799999" cy="1765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ts val="600"/>
              </a:spcBef>
            </a:pPr>
            <a:r>
              <a:rPr lang="it-IT" sz="2800" dirty="0">
                <a:solidFill>
                  <a:srgbClr val="203864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Ferramenta ITALIA 2025| </a:t>
            </a:r>
            <a:r>
              <a:rPr lang="it-IT" sz="2800" dirty="0">
                <a:latin typeface="Century Gothic" panose="020B0502020202020204" pitchFamily="34" charset="0"/>
              </a:rPr>
              <a:t>Evoluzioni congiunturali recenti e nuovi scenari. Approfondimento sul territorio di Bergamo</a:t>
            </a:r>
            <a:endParaRPr lang="it-IT" sz="1600" b="0" dirty="0">
              <a:latin typeface="Century Gothic" panose="020B0502020202020204" pitchFamily="34" charset="0"/>
            </a:endParaRPr>
          </a:p>
          <a:p>
            <a:pPr eaLnBrk="1" hangingPunct="1">
              <a:lnSpc>
                <a:spcPct val="114000"/>
              </a:lnSpc>
              <a:spcBef>
                <a:spcPts val="600"/>
              </a:spcBef>
            </a:pPr>
            <a:endParaRPr lang="it-IT" sz="1600" b="0" dirty="0">
              <a:latin typeface="Century Gothic" panose="020B0502020202020204" pitchFamily="34" charset="0"/>
            </a:endParaRPr>
          </a:p>
          <a:p>
            <a:pPr eaLnBrk="1" hangingPunct="1">
              <a:lnSpc>
                <a:spcPct val="114000"/>
              </a:lnSpc>
              <a:spcBef>
                <a:spcPts val="600"/>
              </a:spcBef>
            </a:pPr>
            <a:r>
              <a:rPr lang="it-IT" sz="1600" b="0" dirty="0">
                <a:latin typeface="Century Gothic" panose="020B0502020202020204" pitchFamily="34" charset="0"/>
              </a:rPr>
              <a:t>Verona, 08/05/2025  (2024-189ksh/</a:t>
            </a:r>
            <a:r>
              <a:rPr lang="it-IT" sz="1600" dirty="0">
                <a:latin typeface="Century Gothic" panose="020B0502020202020204" pitchFamily="34" charset="0"/>
              </a:rPr>
              <a:t>P01</a:t>
            </a:r>
            <a:r>
              <a:rPr lang="it-IT" sz="1600" b="0" dirty="0">
                <a:latin typeface="Century Gothic" panose="020B0502020202020204" pitchFamily="34" charset="0"/>
              </a:rPr>
              <a:t>)</a:t>
            </a:r>
          </a:p>
        </p:txBody>
      </p:sp>
      <p:pic>
        <p:nvPicPr>
          <p:cNvPr id="7" name="Immagine 1">
            <a:extLst>
              <a:ext uri="{FF2B5EF4-FFF2-40B4-BE49-F238E27FC236}">
                <a16:creationId xmlns:a16="http://schemas.microsoft.com/office/drawing/2014/main" id="{C107A9CB-8B3A-43A6-8C6E-61ACEFFEC49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10" y="2264758"/>
            <a:ext cx="4920455" cy="1794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6554FE8B-F55C-4404-811C-A3CF1BE268B2}"/>
              </a:ext>
            </a:extLst>
          </p:cNvPr>
          <p:cNvCxnSpPr>
            <a:cxnSpLocks/>
          </p:cNvCxnSpPr>
          <p:nvPr/>
        </p:nvCxnSpPr>
        <p:spPr bwMode="auto">
          <a:xfrm>
            <a:off x="792480" y="1976726"/>
            <a:ext cx="10800000" cy="0"/>
          </a:xfrm>
          <a:prstGeom prst="line">
            <a:avLst/>
          </a:prstGeom>
          <a:noFill/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3C499942-E71D-4FC3-A0D8-17FFEF8D1CC4}"/>
              </a:ext>
            </a:extLst>
          </p:cNvPr>
          <p:cNvCxnSpPr>
            <a:cxnSpLocks/>
          </p:cNvCxnSpPr>
          <p:nvPr/>
        </p:nvCxnSpPr>
        <p:spPr bwMode="auto">
          <a:xfrm>
            <a:off x="792480" y="6213658"/>
            <a:ext cx="10800000" cy="0"/>
          </a:xfrm>
          <a:prstGeom prst="line">
            <a:avLst/>
          </a:prstGeom>
          <a:noFill/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Rettangolo 2">
            <a:extLst>
              <a:ext uri="{FF2B5EF4-FFF2-40B4-BE49-F238E27FC236}">
                <a16:creationId xmlns:a16="http://schemas.microsoft.com/office/drawing/2014/main" id="{9F4C18C7-BEF0-4BEF-AF80-030F49FBBE81}"/>
              </a:ext>
            </a:extLst>
          </p:cNvPr>
          <p:cNvSpPr/>
          <p:nvPr/>
        </p:nvSpPr>
        <p:spPr bwMode="auto">
          <a:xfrm>
            <a:off x="9790043" y="6384411"/>
            <a:ext cx="2295940" cy="40750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291F231-1EEE-AC20-EC5D-BDE4FBCE8B2B}"/>
              </a:ext>
            </a:extLst>
          </p:cNvPr>
          <p:cNvSpPr/>
          <p:nvPr/>
        </p:nvSpPr>
        <p:spPr>
          <a:xfrm>
            <a:off x="0" y="6248400"/>
            <a:ext cx="12192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0" name="Immagine 6" descr="format2">
            <a:extLst>
              <a:ext uri="{FF2B5EF4-FFF2-40B4-BE49-F238E27FC236}">
                <a16:creationId xmlns:a16="http://schemas.microsoft.com/office/drawing/2014/main" id="{0DCC83D2-AF4C-32B4-CAAE-B2B2BE625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4248" y="1204246"/>
            <a:ext cx="1539124" cy="733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7A72A383-8AF9-5DE7-DE1C-B421CE536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004" y="516549"/>
            <a:ext cx="4645133" cy="137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4106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45CC2E-62DD-4DE8-E931-D2BFEDC11F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9D48B810-0423-6DAA-6902-95EB38E5B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273" y="2795532"/>
            <a:ext cx="4438419" cy="2647477"/>
          </a:xfrm>
          <a:prstGeom prst="rect">
            <a:avLst/>
          </a:prstGeom>
        </p:spPr>
      </p:pic>
      <p:sp>
        <p:nvSpPr>
          <p:cNvPr id="33" name="Titolo 1">
            <a:extLst>
              <a:ext uri="{FF2B5EF4-FFF2-40B4-BE49-F238E27FC236}">
                <a16:creationId xmlns:a16="http://schemas.microsoft.com/office/drawing/2014/main" id="{6875BC4B-A569-0F7C-D33E-694EB55D2D8A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776563" cy="1425102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Andamento dei ricavi «ANDAMENTO SU CINQUE ANNI» |</a:t>
            </a: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kumimoji="0" lang="it-IT" sz="2200" b="1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Le imprese di ferramenta del commercio al dettaglio ha visto un consolidamento del segmento dei consumatori finali: core business ultimi cinque anni. Sono migliorati anche i ricavi provenienti dalle imprese delle costruzioni. In contrazione i ricavi dalle imprese artigiane.</a:t>
            </a:r>
          </a:p>
        </p:txBody>
      </p:sp>
      <p:sp>
        <p:nvSpPr>
          <p:cNvPr id="3" name="CasellaDiTesto 9">
            <a:extLst>
              <a:ext uri="{FF2B5EF4-FFF2-40B4-BE49-F238E27FC236}">
                <a16:creationId xmlns:a16="http://schemas.microsoft.com/office/drawing/2014/main" id="{EA48A189-DDF1-BBDC-9015-307FB9153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59" y="1757803"/>
            <a:ext cx="117020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1800" b="0" dirty="0">
                <a:latin typeface="Century Gothic" panose="020B0502020202020204" pitchFamily="34" charset="0"/>
              </a:rPr>
              <a:t>Rispetto 5 anni fa, quali sono i settori della domanda che sono cresciuti, rimasti invariati o ridotti?</a:t>
            </a:r>
            <a:endParaRPr lang="it-IT" altLang="ja-JP" sz="1800" b="0" dirty="0">
              <a:latin typeface="Century Gothic" panose="020B0502020202020204" pitchFamily="34" charset="0"/>
            </a:endParaRPr>
          </a:p>
        </p:txBody>
      </p:sp>
      <p:sp>
        <p:nvSpPr>
          <p:cNvPr id="4" name="Rettangolo 93">
            <a:extLst>
              <a:ext uri="{FF2B5EF4-FFF2-40B4-BE49-F238E27FC236}">
                <a16:creationId xmlns:a16="http://schemas.microsoft.com/office/drawing/2014/main" id="{3F8B02BB-3766-8883-6833-9EC77CADB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6327731"/>
            <a:ext cx="11776563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2000" tIns="46800" rIns="72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Base campione: 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Solo Dettaglianti.</a:t>
            </a: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08CEE15-D8B2-4135-B16C-305C7719225B}"/>
              </a:ext>
            </a:extLst>
          </p:cNvPr>
          <p:cNvSpPr txBox="1"/>
          <p:nvPr/>
        </p:nvSpPr>
        <p:spPr>
          <a:xfrm>
            <a:off x="4248612" y="2303829"/>
            <a:ext cx="2359077" cy="38472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dirty="0">
                <a:latin typeface="Century Gothic" panose="020B0502020202020204" pitchFamily="34" charset="0"/>
              </a:rPr>
              <a:t>EVOLUZIONE DEL SETTORE DELLA DOMANDA</a:t>
            </a:r>
          </a:p>
          <a:p>
            <a:endParaRPr lang="it-IT" sz="1400" dirty="0">
              <a:latin typeface="Century Gothic" panose="020B0502020202020204" pitchFamily="34" charset="0"/>
            </a:endParaRPr>
          </a:p>
          <a:p>
            <a:r>
              <a:rPr lang="it-IT" sz="1400" dirty="0">
                <a:latin typeface="Century Gothic" panose="020B0502020202020204" pitchFamily="34" charset="0"/>
              </a:rPr>
              <a:t>Per determinare la crescita o la contrazione dei segmenti specifici della domanda viene utilizzato un </a:t>
            </a:r>
            <a:r>
              <a:rPr lang="it-IT" sz="1400" b="1" u="sng" dirty="0">
                <a:latin typeface="Century Gothic" panose="020B0502020202020204" pitchFamily="34" charset="0"/>
              </a:rPr>
              <a:t>INDICATORE</a:t>
            </a:r>
            <a:r>
              <a:rPr lang="it-IT" sz="1400" dirty="0">
                <a:latin typeface="Century Gothic" panose="020B0502020202020204" pitchFamily="34" charset="0"/>
              </a:rPr>
              <a:t> </a:t>
            </a:r>
            <a:r>
              <a:rPr lang="it-IT" sz="1200" i="1" dirty="0">
                <a:latin typeface="Century Gothic" panose="020B0502020202020204" pitchFamily="34" charset="0"/>
              </a:rPr>
              <a:t>(pari alla somma di coloro che dichiarano in crescita un segmento della domanda e la metà di coloro che reputano tale segmento invariato).</a:t>
            </a:r>
          </a:p>
          <a:p>
            <a:endParaRPr lang="it-IT" sz="1200" i="1" dirty="0">
              <a:latin typeface="Century Gothic" panose="020B0502020202020204" pitchFamily="34" charset="0"/>
            </a:endParaRPr>
          </a:p>
          <a:p>
            <a:r>
              <a:rPr lang="it-IT" sz="1200" u="sng" dirty="0">
                <a:latin typeface="Century Gothic" panose="020B0502020202020204" pitchFamily="34" charset="0"/>
              </a:rPr>
              <a:t>Un indicatore superiore a 50 distingue tipicamente un segmento in crescita da uno in contrazione.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63B3E95-1ECA-5ECD-4123-EE54DFE112F3}"/>
              </a:ext>
            </a:extLst>
          </p:cNvPr>
          <p:cNvSpPr txBox="1"/>
          <p:nvPr/>
        </p:nvSpPr>
        <p:spPr>
          <a:xfrm>
            <a:off x="335359" y="2303829"/>
            <a:ext cx="2741168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dirty="0">
                <a:latin typeface="Century Gothic" panose="020B0502020202020204" pitchFamily="34" charset="0"/>
              </a:rPr>
              <a:t>PER MEMORIA…</a:t>
            </a:r>
          </a:p>
        </p:txBody>
      </p:sp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ED3AFA17-27CF-D5BF-E8F3-1812C0E90965}"/>
              </a:ext>
            </a:extLst>
          </p:cNvPr>
          <p:cNvGraphicFramePr>
            <a:graphicFrameLocks noGrp="1"/>
          </p:cNvGraphicFramePr>
          <p:nvPr/>
        </p:nvGraphicFramePr>
        <p:xfrm>
          <a:off x="6721311" y="2303828"/>
          <a:ext cx="5316070" cy="39376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52534">
                  <a:extLst>
                    <a:ext uri="{9D8B030D-6E8A-4147-A177-3AD203B41FA5}">
                      <a16:colId xmlns:a16="http://schemas.microsoft.com/office/drawing/2014/main" val="892964445"/>
                    </a:ext>
                  </a:extLst>
                </a:gridCol>
                <a:gridCol w="965884">
                  <a:extLst>
                    <a:ext uri="{9D8B030D-6E8A-4147-A177-3AD203B41FA5}">
                      <a16:colId xmlns:a16="http://schemas.microsoft.com/office/drawing/2014/main" val="1327368728"/>
                    </a:ext>
                  </a:extLst>
                </a:gridCol>
                <a:gridCol w="965884">
                  <a:extLst>
                    <a:ext uri="{9D8B030D-6E8A-4147-A177-3AD203B41FA5}">
                      <a16:colId xmlns:a16="http://schemas.microsoft.com/office/drawing/2014/main" val="617744974"/>
                    </a:ext>
                  </a:extLst>
                </a:gridCol>
                <a:gridCol w="965884">
                  <a:extLst>
                    <a:ext uri="{9D8B030D-6E8A-4147-A177-3AD203B41FA5}">
                      <a16:colId xmlns:a16="http://schemas.microsoft.com/office/drawing/2014/main" val="2667929754"/>
                    </a:ext>
                  </a:extLst>
                </a:gridCol>
                <a:gridCol w="965884">
                  <a:extLst>
                    <a:ext uri="{9D8B030D-6E8A-4147-A177-3AD203B41FA5}">
                      <a16:colId xmlns:a16="http://schemas.microsoft.com/office/drawing/2014/main" val="2204535887"/>
                    </a:ext>
                  </a:extLst>
                </a:gridCol>
              </a:tblGrid>
              <a:tr h="549601">
                <a:tc>
                  <a:txBody>
                    <a:bodyPr/>
                    <a:lstStyle/>
                    <a:p>
                      <a:pPr algn="ctr"/>
                      <a:r>
                        <a:rPr lang="it-IT" b="1" i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Segmento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Indicatore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Cresciuti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Invariati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Diminuiti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543712"/>
                  </a:ext>
                </a:extLst>
              </a:tr>
              <a:tr h="549601">
                <a:tc>
                  <a:txBody>
                    <a:bodyPr/>
                    <a:lstStyle/>
                    <a:p>
                      <a:pPr algn="r"/>
                      <a:r>
                        <a:rPr lang="it-IT" sz="1200" dirty="0">
                          <a:latin typeface="Century Gothic" panose="020B0502020202020204" pitchFamily="34" charset="0"/>
                        </a:rPr>
                        <a:t>Consumatori finali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>
                          <a:latin typeface="Century Gothic" panose="020B0502020202020204" pitchFamily="34" charset="0"/>
                        </a:rPr>
                        <a:t>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37,8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latin typeface="Century Gothic" panose="020B0502020202020204" pitchFamily="34" charset="0"/>
                        </a:rPr>
                        <a:t>35,4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rgbClr val="C00000"/>
                          </a:solidFill>
                          <a:latin typeface="Century Gothic" panose="020B0502020202020204" pitchFamily="34" charset="0"/>
                        </a:rPr>
                        <a:t>26,8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555377"/>
                  </a:ext>
                </a:extLst>
              </a:tr>
              <a:tr h="549601">
                <a:tc>
                  <a:txBody>
                    <a:bodyPr/>
                    <a:lstStyle/>
                    <a:p>
                      <a:pPr algn="r"/>
                      <a:r>
                        <a:rPr lang="it-IT" sz="1200" dirty="0">
                          <a:latin typeface="Century Gothic" panose="020B0502020202020204" pitchFamily="34" charset="0"/>
                        </a:rPr>
                        <a:t>Artigiani, posatori, applicatori, ecc.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>
                          <a:latin typeface="Century Gothic" panose="020B0502020202020204" pitchFamily="34" charset="0"/>
                        </a:rPr>
                        <a:t>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15,9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latin typeface="Century Gothic" panose="020B0502020202020204" pitchFamily="34" charset="0"/>
                        </a:rPr>
                        <a:t>50,0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rgbClr val="C00000"/>
                          </a:solidFill>
                          <a:latin typeface="Century Gothic" panose="020B0502020202020204" pitchFamily="34" charset="0"/>
                        </a:rPr>
                        <a:t>34,1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628544"/>
                  </a:ext>
                </a:extLst>
              </a:tr>
              <a:tr h="549601">
                <a:tc>
                  <a:txBody>
                    <a:bodyPr/>
                    <a:lstStyle/>
                    <a:p>
                      <a:pPr algn="r"/>
                      <a:r>
                        <a:rPr lang="it-IT" sz="1200" dirty="0">
                          <a:latin typeface="Century Gothic" panose="020B0502020202020204" pitchFamily="34" charset="0"/>
                        </a:rPr>
                        <a:t>Imprese manifatturiere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>
                          <a:latin typeface="Century Gothic" panose="020B0502020202020204" pitchFamily="34" charset="0"/>
                        </a:rPr>
                        <a:t>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20,7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latin typeface="Century Gothic" panose="020B0502020202020204" pitchFamily="34" charset="0"/>
                        </a:rPr>
                        <a:t>56,1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rgbClr val="C00000"/>
                          </a:solidFill>
                          <a:latin typeface="Century Gothic" panose="020B0502020202020204" pitchFamily="34" charset="0"/>
                        </a:rPr>
                        <a:t>23,2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154715"/>
                  </a:ext>
                </a:extLst>
              </a:tr>
              <a:tr h="549601">
                <a:tc>
                  <a:txBody>
                    <a:bodyPr/>
                    <a:lstStyle/>
                    <a:p>
                      <a:pPr algn="r"/>
                      <a:r>
                        <a:rPr lang="it-IT" sz="1200" dirty="0">
                          <a:latin typeface="Century Gothic" panose="020B0502020202020204" pitchFamily="34" charset="0"/>
                        </a:rPr>
                        <a:t>Imprese costruzioni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>
                          <a:latin typeface="Century Gothic" panose="020B0502020202020204" pitchFamily="34" charset="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29,3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latin typeface="Century Gothic" panose="020B0502020202020204" pitchFamily="34" charset="0"/>
                        </a:rPr>
                        <a:t>47,6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rgbClr val="C00000"/>
                          </a:solidFill>
                          <a:latin typeface="Century Gothic" panose="020B0502020202020204" pitchFamily="34" charset="0"/>
                        </a:rPr>
                        <a:t>23,1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488178"/>
                  </a:ext>
                </a:extLst>
              </a:tr>
              <a:tr h="549601">
                <a:tc>
                  <a:txBody>
                    <a:bodyPr/>
                    <a:lstStyle/>
                    <a:p>
                      <a:pPr algn="r"/>
                      <a:r>
                        <a:rPr lang="it-IT" sz="1200" dirty="0">
                          <a:latin typeface="Century Gothic" panose="020B0502020202020204" pitchFamily="34" charset="0"/>
                        </a:rPr>
                        <a:t>Altro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>
                          <a:latin typeface="Century Gothic" panose="020B0502020202020204" pitchFamily="34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latin typeface="Century Gothic" panose="020B0502020202020204" pitchFamily="34" charset="0"/>
                        </a:rPr>
                        <a:t>84,1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rgbClr val="C00000"/>
                          </a:solidFill>
                          <a:latin typeface="Century Gothic" panose="020B0502020202020204" pitchFamily="34" charset="0"/>
                        </a:rPr>
                        <a:t>15,9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812950"/>
                  </a:ext>
                </a:extLst>
              </a:tr>
              <a:tr h="549601">
                <a:tc>
                  <a:txBody>
                    <a:bodyPr/>
                    <a:lstStyle/>
                    <a:p>
                      <a:pPr algn="r"/>
                      <a:r>
                        <a:rPr lang="it-IT" sz="1200" dirty="0">
                          <a:latin typeface="Century Gothic" panose="020B0502020202020204" pitchFamily="34" charset="0"/>
                        </a:rPr>
                        <a:t>Altre ferramenta, rivendite edilizia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>
                          <a:latin typeface="Century Gothic" panose="020B0502020202020204" pitchFamily="34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8,5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latin typeface="Century Gothic" panose="020B0502020202020204" pitchFamily="34" charset="0"/>
                        </a:rPr>
                        <a:t>67,1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rgbClr val="C00000"/>
                          </a:solidFill>
                          <a:latin typeface="Century Gothic" panose="020B0502020202020204" pitchFamily="34" charset="0"/>
                        </a:rPr>
                        <a:t>24,4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937007"/>
                  </a:ext>
                </a:extLst>
              </a:tr>
            </a:tbl>
          </a:graphicData>
        </a:graphic>
      </p:graphicFrame>
      <p:sp>
        <p:nvSpPr>
          <p:cNvPr id="11" name="Triangolo isoscele 10">
            <a:extLst>
              <a:ext uri="{FF2B5EF4-FFF2-40B4-BE49-F238E27FC236}">
                <a16:creationId xmlns:a16="http://schemas.microsoft.com/office/drawing/2014/main" id="{5D3ADBCD-0071-C19D-8C2D-04DA3C7FD969}"/>
              </a:ext>
            </a:extLst>
          </p:cNvPr>
          <p:cNvSpPr/>
          <p:nvPr/>
        </p:nvSpPr>
        <p:spPr>
          <a:xfrm>
            <a:off x="8333295" y="3054285"/>
            <a:ext cx="339365" cy="245096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DE6F4521-0BE6-6667-F834-674D42C7FFA2}"/>
              </a:ext>
            </a:extLst>
          </p:cNvPr>
          <p:cNvSpPr/>
          <p:nvPr/>
        </p:nvSpPr>
        <p:spPr>
          <a:xfrm>
            <a:off x="8333295" y="4736131"/>
            <a:ext cx="339365" cy="245096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Triangolo isoscele 12">
            <a:extLst>
              <a:ext uri="{FF2B5EF4-FFF2-40B4-BE49-F238E27FC236}">
                <a16:creationId xmlns:a16="http://schemas.microsoft.com/office/drawing/2014/main" id="{FE1F7945-D217-C249-36FA-67E3111A2916}"/>
              </a:ext>
            </a:extLst>
          </p:cNvPr>
          <p:cNvSpPr/>
          <p:nvPr/>
        </p:nvSpPr>
        <p:spPr>
          <a:xfrm rot="10800000">
            <a:off x="8333295" y="5852886"/>
            <a:ext cx="339365" cy="245096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Triangolo isoscele 13">
            <a:extLst>
              <a:ext uri="{FF2B5EF4-FFF2-40B4-BE49-F238E27FC236}">
                <a16:creationId xmlns:a16="http://schemas.microsoft.com/office/drawing/2014/main" id="{576B8EA2-51A1-5D4A-4A7A-4DD5809B35D9}"/>
              </a:ext>
            </a:extLst>
          </p:cNvPr>
          <p:cNvSpPr/>
          <p:nvPr/>
        </p:nvSpPr>
        <p:spPr>
          <a:xfrm rot="10800000">
            <a:off x="8333295" y="3619377"/>
            <a:ext cx="339365" cy="245096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5" name="Triangolo isoscele 14">
            <a:extLst>
              <a:ext uri="{FF2B5EF4-FFF2-40B4-BE49-F238E27FC236}">
                <a16:creationId xmlns:a16="http://schemas.microsoft.com/office/drawing/2014/main" id="{26580EA4-2B82-6ED5-070C-136EB7FABA82}"/>
              </a:ext>
            </a:extLst>
          </p:cNvPr>
          <p:cNvSpPr/>
          <p:nvPr/>
        </p:nvSpPr>
        <p:spPr>
          <a:xfrm rot="10800000">
            <a:off x="8333295" y="4185328"/>
            <a:ext cx="339365" cy="245096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6" name="Triangolo isoscele 15">
            <a:extLst>
              <a:ext uri="{FF2B5EF4-FFF2-40B4-BE49-F238E27FC236}">
                <a16:creationId xmlns:a16="http://schemas.microsoft.com/office/drawing/2014/main" id="{4CE58EAE-A792-3BB2-FFE1-3ADCB71E82B7}"/>
              </a:ext>
            </a:extLst>
          </p:cNvPr>
          <p:cNvSpPr/>
          <p:nvPr/>
        </p:nvSpPr>
        <p:spPr>
          <a:xfrm rot="10800000">
            <a:off x="8333295" y="5284087"/>
            <a:ext cx="339365" cy="245096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2DBA751-0D0D-F20F-03E9-EB692EBFFC1C}"/>
              </a:ext>
            </a:extLst>
          </p:cNvPr>
          <p:cNvSpPr txBox="1"/>
          <p:nvPr/>
        </p:nvSpPr>
        <p:spPr>
          <a:xfrm>
            <a:off x="-7542" y="-50737"/>
            <a:ext cx="12199541" cy="307777"/>
          </a:xfrm>
          <a:prstGeom prst="rect">
            <a:avLst/>
          </a:prstGeom>
          <a:solidFill>
            <a:srgbClr val="A6A6A6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it-IT" sz="1400" b="1" dirty="0">
                <a:latin typeface="Century Gothic" panose="020B0502020202020204" pitchFamily="34" charset="0"/>
              </a:rPr>
              <a:t>--ITALIA DETTAGLIANTI--</a:t>
            </a:r>
          </a:p>
        </p:txBody>
      </p:sp>
    </p:spTree>
    <p:extLst>
      <p:ext uri="{BB962C8B-B14F-4D97-AF65-F5344CB8AC3E}">
        <p14:creationId xmlns:p14="http://schemas.microsoft.com/office/powerpoint/2010/main" val="4070179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F476BE-0F19-A807-0ABD-7EF490AD21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22941BD1-1155-C434-6C7A-B9FC7620C37B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776563" cy="1425102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Mercati geografici di destinazione delle merci |</a:t>
            </a: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kumimoji="0" lang="it-IT" sz="2200" b="1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Oltre il 50% delle imprese del commercio all’ingrosso, sia in Italia sia a Bergamo, vende al di fuori della propria provincia, ossia a livello regionale, nazionale, quando non all’estero. Oltre l’80% dei dettaglianti vende nella propria provincia ed il 15% anche al di fuori di tale territorio.</a:t>
            </a:r>
          </a:p>
        </p:txBody>
      </p:sp>
      <p:sp>
        <p:nvSpPr>
          <p:cNvPr id="3" name="CasellaDiTesto 9">
            <a:extLst>
              <a:ext uri="{FF2B5EF4-FFF2-40B4-BE49-F238E27FC236}">
                <a16:creationId xmlns:a16="http://schemas.microsoft.com/office/drawing/2014/main" id="{F4BF8BC7-679F-148C-E616-E520835FB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59" y="1757803"/>
            <a:ext cx="117020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1800" b="0" dirty="0">
                <a:latin typeface="Century Gothic" panose="020B0502020202020204" pitchFamily="34" charset="0"/>
              </a:rPr>
              <a:t>Fatto 100 il fatturato dell’impresa, in quali mercati geografici ha prodotto ricavi (direttamente o indirettamente) nell’ultimo biennio 2023/2024?</a:t>
            </a:r>
            <a:endParaRPr lang="it-IT" altLang="ja-JP" sz="1800" b="0" dirty="0">
              <a:latin typeface="Century Gothic" panose="020B0502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6234F39-DE69-A330-07B8-79B79BBC6496}"/>
              </a:ext>
            </a:extLst>
          </p:cNvPr>
          <p:cNvSpPr txBox="1"/>
          <p:nvPr/>
        </p:nvSpPr>
        <p:spPr>
          <a:xfrm>
            <a:off x="1835747" y="2559278"/>
            <a:ext cx="274116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COMMERCIO ALL’INGROSSO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4B3EB82-947B-A0E0-F321-7237AE8EFC39}"/>
              </a:ext>
            </a:extLst>
          </p:cNvPr>
          <p:cNvSpPr txBox="1"/>
          <p:nvPr/>
        </p:nvSpPr>
        <p:spPr>
          <a:xfrm>
            <a:off x="8086000" y="2559278"/>
            <a:ext cx="2741168" cy="307777"/>
          </a:xfrm>
          <a:prstGeom prst="rect">
            <a:avLst/>
          </a:prstGeom>
          <a:solidFill>
            <a:srgbClr val="203864"/>
          </a:solidFill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COMMERCIO AL DETTAGLIO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5A9F490C-CCEC-F9E9-C5F5-C5067FCDFADC}"/>
              </a:ext>
            </a:extLst>
          </p:cNvPr>
          <p:cNvSpPr/>
          <p:nvPr/>
        </p:nvSpPr>
        <p:spPr>
          <a:xfrm>
            <a:off x="4559759" y="4206425"/>
            <a:ext cx="914173" cy="1175327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Estero</a:t>
            </a: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AB33983C-33F8-95E3-3D5B-C462AEA75DB3}"/>
              </a:ext>
            </a:extLst>
          </p:cNvPr>
          <p:cNvSpPr/>
          <p:nvPr/>
        </p:nvSpPr>
        <p:spPr>
          <a:xfrm>
            <a:off x="3346794" y="4223005"/>
            <a:ext cx="914172" cy="1198422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Clienti nel resto d’Italia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817BED91-9420-8327-42D1-AA8DD2841736}"/>
              </a:ext>
            </a:extLst>
          </p:cNvPr>
          <p:cNvSpPr/>
          <p:nvPr/>
        </p:nvSpPr>
        <p:spPr>
          <a:xfrm>
            <a:off x="2133828" y="4246099"/>
            <a:ext cx="914172" cy="1135654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Stessa Regione</a:t>
            </a:r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6AB5DC1-EF26-7013-1336-64D78DBF7FB8}"/>
              </a:ext>
            </a:extLst>
          </p:cNvPr>
          <p:cNvSpPr/>
          <p:nvPr/>
        </p:nvSpPr>
        <p:spPr>
          <a:xfrm>
            <a:off x="838292" y="4246098"/>
            <a:ext cx="991293" cy="1135655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Clienti dello stesso territorio, provincia, distretto nel quale opera l’impresa</a:t>
            </a: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223E4146-C00A-38B4-8A98-E137F5C9D83D}"/>
              </a:ext>
            </a:extLst>
          </p:cNvPr>
          <p:cNvSpPr/>
          <p:nvPr/>
        </p:nvSpPr>
        <p:spPr>
          <a:xfrm>
            <a:off x="10595766" y="4166750"/>
            <a:ext cx="914173" cy="1175327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Estero</a:t>
            </a: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8AEAA7C1-0B38-5B6F-C5C4-209135DAD406}"/>
              </a:ext>
            </a:extLst>
          </p:cNvPr>
          <p:cNvSpPr/>
          <p:nvPr/>
        </p:nvSpPr>
        <p:spPr>
          <a:xfrm>
            <a:off x="9382801" y="4183330"/>
            <a:ext cx="914172" cy="1198422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Clienti nel resto d’Italia</a:t>
            </a:r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E6A0A53A-AF2A-4369-BCAD-A35DA97C3120}"/>
              </a:ext>
            </a:extLst>
          </p:cNvPr>
          <p:cNvSpPr/>
          <p:nvPr/>
        </p:nvSpPr>
        <p:spPr>
          <a:xfrm>
            <a:off x="8169835" y="4206424"/>
            <a:ext cx="914172" cy="1135654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Stessa Regione</a:t>
            </a: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315A62E1-B79E-586A-F5BF-B77D5C8171D3}"/>
              </a:ext>
            </a:extLst>
          </p:cNvPr>
          <p:cNvSpPr/>
          <p:nvPr/>
        </p:nvSpPr>
        <p:spPr>
          <a:xfrm>
            <a:off x="6874299" y="4206423"/>
            <a:ext cx="991293" cy="1135655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Clienti dello stesso territorio, provincia, distretto nel quale opera l’impresa</a:t>
            </a: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07450626-64D6-887C-BAD7-C4E14DDFC2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56" y="2483482"/>
            <a:ext cx="5163760" cy="1810669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499B1635-11BC-A641-AF56-9A01BA8E27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9066" y="2472814"/>
            <a:ext cx="5163760" cy="1816765"/>
          </a:xfrm>
          <a:prstGeom prst="rect">
            <a:avLst/>
          </a:prstGeom>
        </p:spPr>
      </p:pic>
      <p:grpSp>
        <p:nvGrpSpPr>
          <p:cNvPr id="27" name="Gruppo 26">
            <a:extLst>
              <a:ext uri="{FF2B5EF4-FFF2-40B4-BE49-F238E27FC236}">
                <a16:creationId xmlns:a16="http://schemas.microsoft.com/office/drawing/2014/main" id="{5491A7C0-CC18-5097-D8EF-B18AEEAF87CE}"/>
              </a:ext>
            </a:extLst>
          </p:cNvPr>
          <p:cNvGrpSpPr/>
          <p:nvPr/>
        </p:nvGrpSpPr>
        <p:grpSpPr>
          <a:xfrm>
            <a:off x="838304" y="5421423"/>
            <a:ext cx="10671649" cy="910875"/>
            <a:chOff x="9726407" y="2272113"/>
            <a:chExt cx="1581184" cy="483931"/>
          </a:xfrm>
        </p:grpSpPr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9EFD3343-7F20-CCD7-36D0-979A3E858CFE}"/>
                </a:ext>
              </a:extLst>
            </p:cNvPr>
            <p:cNvSpPr txBox="1"/>
            <p:nvPr/>
          </p:nvSpPr>
          <p:spPr>
            <a:xfrm>
              <a:off x="10346449" y="2520475"/>
              <a:ext cx="320284" cy="2088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 anchor="b">
              <a:spAutoFit/>
            </a:bodyPr>
            <a:lstStyle/>
            <a:p>
              <a:endParaRPr lang="it-IT" sz="2800" dirty="0"/>
            </a:p>
          </p:txBody>
        </p:sp>
        <p:sp>
          <p:nvSpPr>
            <p:cNvPr id="5" name="Rettangolo con angoli arrotondati 4">
              <a:extLst>
                <a:ext uri="{FF2B5EF4-FFF2-40B4-BE49-F238E27FC236}">
                  <a16:creationId xmlns:a16="http://schemas.microsoft.com/office/drawing/2014/main" id="{4C68871D-5DE6-5898-AFC6-DB060131A11B}"/>
                </a:ext>
              </a:extLst>
            </p:cNvPr>
            <p:cNvSpPr/>
            <p:nvPr/>
          </p:nvSpPr>
          <p:spPr>
            <a:xfrm>
              <a:off x="9726407" y="2272113"/>
              <a:ext cx="1581184" cy="48393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it-IT" sz="2200" b="1" u="sng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Bergamo</a:t>
              </a:r>
            </a:p>
          </p:txBody>
        </p:sp>
      </p:grp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4F8E65E-8FEF-7DE6-354A-CFDCC2527138}"/>
              </a:ext>
            </a:extLst>
          </p:cNvPr>
          <p:cNvSpPr txBox="1"/>
          <p:nvPr/>
        </p:nvSpPr>
        <p:spPr>
          <a:xfrm>
            <a:off x="950185" y="5470045"/>
            <a:ext cx="822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highlight>
                  <a:srgbClr val="D9D9D9"/>
                </a:highlight>
                <a:latin typeface="Century Gothic" panose="020B0502020202020204" pitchFamily="34" charset="0"/>
              </a:rPr>
              <a:t>49,4%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AC1B2900-6DC5-B124-2B21-396E1AE2D434}"/>
              </a:ext>
            </a:extLst>
          </p:cNvPr>
          <p:cNvSpPr txBox="1"/>
          <p:nvPr/>
        </p:nvSpPr>
        <p:spPr>
          <a:xfrm>
            <a:off x="2184934" y="5470045"/>
            <a:ext cx="822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highlight>
                  <a:srgbClr val="D9D9D9"/>
                </a:highlight>
                <a:latin typeface="Century Gothic" panose="020B0502020202020204" pitchFamily="34" charset="0"/>
              </a:rPr>
              <a:t>25,4%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F001E3BE-83BB-2D7A-1AF6-D5853D8C67B8}"/>
              </a:ext>
            </a:extLst>
          </p:cNvPr>
          <p:cNvSpPr txBox="1"/>
          <p:nvPr/>
        </p:nvSpPr>
        <p:spPr>
          <a:xfrm>
            <a:off x="3425905" y="5470045"/>
            <a:ext cx="822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highlight>
                  <a:srgbClr val="D9D9D9"/>
                </a:highlight>
                <a:latin typeface="Century Gothic" panose="020B0502020202020204" pitchFamily="34" charset="0"/>
              </a:rPr>
              <a:t>19,3%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1E12AFF4-6034-BAFD-3CFE-FFBA405F5EE7}"/>
              </a:ext>
            </a:extLst>
          </p:cNvPr>
          <p:cNvSpPr txBox="1"/>
          <p:nvPr/>
        </p:nvSpPr>
        <p:spPr>
          <a:xfrm>
            <a:off x="4629560" y="5470045"/>
            <a:ext cx="822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highlight>
                  <a:srgbClr val="D9D9D9"/>
                </a:highlight>
                <a:latin typeface="Century Gothic" panose="020B0502020202020204" pitchFamily="34" charset="0"/>
              </a:rPr>
              <a:t>5,9%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DB4F1CE5-28CE-8138-6FFB-F324AE14F4DF}"/>
              </a:ext>
            </a:extLst>
          </p:cNvPr>
          <p:cNvSpPr txBox="1"/>
          <p:nvPr/>
        </p:nvSpPr>
        <p:spPr>
          <a:xfrm>
            <a:off x="6980864" y="5473155"/>
            <a:ext cx="822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highlight>
                  <a:srgbClr val="D9D9D9"/>
                </a:highlight>
                <a:latin typeface="Century Gothic" panose="020B0502020202020204" pitchFamily="34" charset="0"/>
              </a:rPr>
              <a:t>82,5%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0C0724F0-8F24-831F-3B70-88297AC2FB57}"/>
              </a:ext>
            </a:extLst>
          </p:cNvPr>
          <p:cNvSpPr txBox="1"/>
          <p:nvPr/>
        </p:nvSpPr>
        <p:spPr>
          <a:xfrm>
            <a:off x="8215613" y="5473155"/>
            <a:ext cx="822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highlight>
                  <a:srgbClr val="D9D9D9"/>
                </a:highlight>
                <a:latin typeface="Century Gothic" panose="020B0502020202020204" pitchFamily="34" charset="0"/>
              </a:rPr>
              <a:t>7,2%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4798D85D-5DE9-BC58-3190-ECB643C42A9D}"/>
              </a:ext>
            </a:extLst>
          </p:cNvPr>
          <p:cNvSpPr txBox="1"/>
          <p:nvPr/>
        </p:nvSpPr>
        <p:spPr>
          <a:xfrm>
            <a:off x="9456584" y="5473155"/>
            <a:ext cx="822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highlight>
                  <a:srgbClr val="D9D9D9"/>
                </a:highlight>
                <a:latin typeface="Century Gothic" panose="020B0502020202020204" pitchFamily="34" charset="0"/>
              </a:rPr>
              <a:t>7,0%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9A9C97B3-98F5-8B74-5DEC-01D0BB6F99E6}"/>
              </a:ext>
            </a:extLst>
          </p:cNvPr>
          <p:cNvSpPr txBox="1"/>
          <p:nvPr/>
        </p:nvSpPr>
        <p:spPr>
          <a:xfrm>
            <a:off x="10660239" y="5473155"/>
            <a:ext cx="822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highlight>
                  <a:srgbClr val="D9D9D9"/>
                </a:highlight>
                <a:latin typeface="Century Gothic" panose="020B0502020202020204" pitchFamily="34" charset="0"/>
              </a:rPr>
              <a:t>3,3%</a:t>
            </a:r>
          </a:p>
        </p:txBody>
      </p:sp>
      <p:sp>
        <p:nvSpPr>
          <p:cNvPr id="9" name="Rettangolo 93">
            <a:extLst>
              <a:ext uri="{FF2B5EF4-FFF2-40B4-BE49-F238E27FC236}">
                <a16:creationId xmlns:a16="http://schemas.microsoft.com/office/drawing/2014/main" id="{C1570809-B1EA-0115-DDE6-78F2B86DD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6327731"/>
            <a:ext cx="11776563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2000" tIns="46800" rIns="72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Base campione: 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Grossisti e Dettaglianti. Intero campione</a:t>
            </a: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7FA7D5F4-1209-E630-E11C-5C0EC389FCBD}"/>
              </a:ext>
            </a:extLst>
          </p:cNvPr>
          <p:cNvSpPr txBox="1"/>
          <p:nvPr/>
        </p:nvSpPr>
        <p:spPr>
          <a:xfrm>
            <a:off x="-7542" y="-50737"/>
            <a:ext cx="12199541" cy="307777"/>
          </a:xfrm>
          <a:prstGeom prst="rect">
            <a:avLst/>
          </a:prstGeom>
          <a:solidFill>
            <a:srgbClr val="A6A6A6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it-IT" sz="1400" b="1" dirty="0">
                <a:latin typeface="Century Gothic" panose="020B0502020202020204" pitchFamily="34" charset="0"/>
              </a:rPr>
              <a:t>--ITALIA </a:t>
            </a:r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+ BERGAMO</a:t>
            </a:r>
            <a:r>
              <a:rPr lang="it-IT" sz="1400" b="1" dirty="0">
                <a:latin typeface="Century Gothic" panose="020B0502020202020204" pitchFamily="34" charset="0"/>
              </a:rPr>
              <a:t>--</a:t>
            </a:r>
          </a:p>
        </p:txBody>
      </p:sp>
    </p:spTree>
    <p:extLst>
      <p:ext uri="{BB962C8B-B14F-4D97-AF65-F5344CB8AC3E}">
        <p14:creationId xmlns:p14="http://schemas.microsoft.com/office/powerpoint/2010/main" val="373361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99B56C-FB6E-D8EE-8053-18506FDED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500568B1-CF06-F56C-C51D-938AEFF3EEA4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776563" cy="1425102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Ferramenta vs Grande distribuzione Brico e vs rivendite|</a:t>
            </a: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kumimoji="0" lang="it-IT" sz="2200" b="1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Nel confronto tra Ferramenta, grande distribuzione Brico e Rivendite specializzate per l’edilizia emerge come vi sia una leggerissima sovrapposizione dell’offerta tra Ferramenta e Brico mentre risulta più sottile la differenza rispetto alle rivendite specializzate.</a:t>
            </a:r>
          </a:p>
        </p:txBody>
      </p:sp>
      <p:sp>
        <p:nvSpPr>
          <p:cNvPr id="9" name="Rettangolo 93">
            <a:extLst>
              <a:ext uri="{FF2B5EF4-FFF2-40B4-BE49-F238E27FC236}">
                <a16:creationId xmlns:a16="http://schemas.microsoft.com/office/drawing/2014/main" id="{7A4B947E-14CF-E90A-7B4E-5CA293445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6327731"/>
            <a:ext cx="11776563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2000" tIns="46800" rIns="72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Base campione: 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Grossisti e Dettaglianti. Intero campione</a:t>
            </a: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A30DA25-C4D4-14CB-7091-5B51BCCAA814}"/>
              </a:ext>
            </a:extLst>
          </p:cNvPr>
          <p:cNvSpPr txBox="1"/>
          <p:nvPr/>
        </p:nvSpPr>
        <p:spPr>
          <a:xfrm>
            <a:off x="-7542" y="-50737"/>
            <a:ext cx="12199541" cy="307777"/>
          </a:xfrm>
          <a:prstGeom prst="rect">
            <a:avLst/>
          </a:prstGeom>
          <a:solidFill>
            <a:srgbClr val="A6A6A6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it-IT" sz="1400" b="1" dirty="0">
                <a:latin typeface="Century Gothic" panose="020B0502020202020204" pitchFamily="34" charset="0"/>
              </a:rPr>
              <a:t>--ITALIA GROSSISTI E DETTAGLIANTI--</a:t>
            </a:r>
          </a:p>
        </p:txBody>
      </p:sp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F0281925-2966-08F6-885F-06A3A890B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201271"/>
              </p:ext>
            </p:extLst>
          </p:nvPr>
        </p:nvGraphicFramePr>
        <p:xfrm>
          <a:off x="335359" y="2318128"/>
          <a:ext cx="11172279" cy="1218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6755">
                  <a:extLst>
                    <a:ext uri="{9D8B030D-6E8A-4147-A177-3AD203B41FA5}">
                      <a16:colId xmlns:a16="http://schemas.microsoft.com/office/drawing/2014/main" val="1893740001"/>
                    </a:ext>
                  </a:extLst>
                </a:gridCol>
                <a:gridCol w="4527815">
                  <a:extLst>
                    <a:ext uri="{9D8B030D-6E8A-4147-A177-3AD203B41FA5}">
                      <a16:colId xmlns:a16="http://schemas.microsoft.com/office/drawing/2014/main" val="1827220753"/>
                    </a:ext>
                  </a:extLst>
                </a:gridCol>
                <a:gridCol w="3297709">
                  <a:extLst>
                    <a:ext uri="{9D8B030D-6E8A-4147-A177-3AD203B41FA5}">
                      <a16:colId xmlns:a16="http://schemas.microsoft.com/office/drawing/2014/main" val="1320995297"/>
                    </a:ext>
                  </a:extLst>
                </a:gridCol>
              </a:tblGrid>
              <a:tr h="234543">
                <a:tc>
                  <a:txBody>
                    <a:bodyPr/>
                    <a:lstStyle/>
                    <a:p>
                      <a:pPr algn="r"/>
                      <a:r>
                        <a:rPr lang="it-IT" sz="1000" b="1" u="sng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 ferramenta</a:t>
                      </a:r>
                      <a:r>
                        <a:rPr lang="it-IT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offre un servizio personalizzato e consulenziale.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000" b="0" i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 grande distribuzione Brico punta su una vasta scelta di prodotti a prezzi competitivi.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278529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u="sng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 ferramenta</a:t>
                      </a:r>
                      <a:r>
                        <a:rPr lang="it-IT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attira una clientela più professionale e esperta alla ricerca di prodotti specifici.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000" b="0" i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 grande distribuzione Brico si rivolge a un pubblico più ampio.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562136"/>
                  </a:ext>
                </a:extLst>
              </a:tr>
              <a:tr h="234543">
                <a:tc>
                  <a:txBody>
                    <a:bodyPr/>
                    <a:lstStyle/>
                    <a:p>
                      <a:pPr algn="r"/>
                      <a:r>
                        <a:rPr lang="it-IT" sz="1000" b="1" u="sng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 ferramenta</a:t>
                      </a:r>
                      <a:r>
                        <a:rPr lang="it-IT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offre un assortimento più ristretto e specializzato.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000" b="0" i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 grande distribuzione Brico propone un'ampia gamma di prodotti.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041428"/>
                  </a:ext>
                </a:extLst>
              </a:tr>
            </a:tbl>
          </a:graphicData>
        </a:graphic>
      </p:graphicFrame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20857312-6201-68C1-947F-8C44C7947E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655813"/>
              </p:ext>
            </p:extLst>
          </p:nvPr>
        </p:nvGraphicFramePr>
        <p:xfrm>
          <a:off x="335359" y="4263548"/>
          <a:ext cx="11172279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6755">
                  <a:extLst>
                    <a:ext uri="{9D8B030D-6E8A-4147-A177-3AD203B41FA5}">
                      <a16:colId xmlns:a16="http://schemas.microsoft.com/office/drawing/2014/main" val="1893740001"/>
                    </a:ext>
                  </a:extLst>
                </a:gridCol>
                <a:gridCol w="4527815">
                  <a:extLst>
                    <a:ext uri="{9D8B030D-6E8A-4147-A177-3AD203B41FA5}">
                      <a16:colId xmlns:a16="http://schemas.microsoft.com/office/drawing/2014/main" val="1827220753"/>
                    </a:ext>
                  </a:extLst>
                </a:gridCol>
                <a:gridCol w="3297709">
                  <a:extLst>
                    <a:ext uri="{9D8B030D-6E8A-4147-A177-3AD203B41FA5}">
                      <a16:colId xmlns:a16="http://schemas.microsoft.com/office/drawing/2014/main" val="1320995297"/>
                    </a:ext>
                  </a:extLst>
                </a:gridCol>
              </a:tblGrid>
              <a:tr h="23781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u="sng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 Ferramenta</a:t>
                      </a:r>
                      <a:r>
                        <a:rPr lang="it-IT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si rivolge principalmente a privati e imprese artigiane e manifatturiere.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000" b="0" i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 Rivendita Specializzata per l’Edilizia ha una clientela composta in prevalenza da operatori del settore edile.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512461"/>
                  </a:ext>
                </a:extLst>
              </a:tr>
              <a:tr h="426441">
                <a:tc>
                  <a:txBody>
                    <a:bodyPr/>
                    <a:lstStyle/>
                    <a:p>
                      <a:pPr algn="r"/>
                      <a:r>
                        <a:rPr lang="it-IT" sz="1000" b="1" u="sng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 ferramenta</a:t>
                      </a:r>
                      <a:r>
                        <a:rPr lang="it-IT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offre prodotti per piccole riparazioni domestiche, utensili manuali, materiali di consumo.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8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000" b="0" i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 Rivendita Specializzata per l'Edilizia si concentra su materiali e attrezzature specifici per la costruzione e ristrutturazione.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259300"/>
                  </a:ext>
                </a:extLst>
              </a:tr>
            </a:tbl>
          </a:graphicData>
        </a:graphic>
      </p:graphicFrame>
      <p:sp>
        <p:nvSpPr>
          <p:cNvPr id="13" name="Stella a 5 punte 12">
            <a:extLst>
              <a:ext uri="{FF2B5EF4-FFF2-40B4-BE49-F238E27FC236}">
                <a16:creationId xmlns:a16="http://schemas.microsoft.com/office/drawing/2014/main" id="{356F2335-F4B2-1B08-E2D0-3C3931943F18}"/>
              </a:ext>
            </a:extLst>
          </p:cNvPr>
          <p:cNvSpPr/>
          <p:nvPr/>
        </p:nvSpPr>
        <p:spPr>
          <a:xfrm>
            <a:off x="3892541" y="2430904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Stella a 5 punte 13">
            <a:extLst>
              <a:ext uri="{FF2B5EF4-FFF2-40B4-BE49-F238E27FC236}">
                <a16:creationId xmlns:a16="http://schemas.microsoft.com/office/drawing/2014/main" id="{1037CF2A-0432-1863-533F-71BAAE89958F}"/>
              </a:ext>
            </a:extLst>
          </p:cNvPr>
          <p:cNvSpPr/>
          <p:nvPr/>
        </p:nvSpPr>
        <p:spPr>
          <a:xfrm>
            <a:off x="4177586" y="2430904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Stella a 5 punte 17">
            <a:extLst>
              <a:ext uri="{FF2B5EF4-FFF2-40B4-BE49-F238E27FC236}">
                <a16:creationId xmlns:a16="http://schemas.microsoft.com/office/drawing/2014/main" id="{86246AA3-EF44-67DC-0B01-A66F23D7B28F}"/>
              </a:ext>
            </a:extLst>
          </p:cNvPr>
          <p:cNvSpPr/>
          <p:nvPr/>
        </p:nvSpPr>
        <p:spPr>
          <a:xfrm>
            <a:off x="4439206" y="2430904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Stella a 5 punte 18">
            <a:extLst>
              <a:ext uri="{FF2B5EF4-FFF2-40B4-BE49-F238E27FC236}">
                <a16:creationId xmlns:a16="http://schemas.microsoft.com/office/drawing/2014/main" id="{C7648F83-9C34-ED97-705F-3EDB2688CCD7}"/>
              </a:ext>
            </a:extLst>
          </p:cNvPr>
          <p:cNvSpPr/>
          <p:nvPr/>
        </p:nvSpPr>
        <p:spPr>
          <a:xfrm>
            <a:off x="4704496" y="2430904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Stella a 5 punte 35">
            <a:extLst>
              <a:ext uri="{FF2B5EF4-FFF2-40B4-BE49-F238E27FC236}">
                <a16:creationId xmlns:a16="http://schemas.microsoft.com/office/drawing/2014/main" id="{17929CDC-0BAB-D5A2-3675-3C779670E5DE}"/>
              </a:ext>
            </a:extLst>
          </p:cNvPr>
          <p:cNvSpPr/>
          <p:nvPr/>
        </p:nvSpPr>
        <p:spPr>
          <a:xfrm>
            <a:off x="4984017" y="2430904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Stella a 5 punte 36">
            <a:extLst>
              <a:ext uri="{FF2B5EF4-FFF2-40B4-BE49-F238E27FC236}">
                <a16:creationId xmlns:a16="http://schemas.microsoft.com/office/drawing/2014/main" id="{F815A6AB-E3F9-3C7F-4CDF-C1FEFF0BFD58}"/>
              </a:ext>
            </a:extLst>
          </p:cNvPr>
          <p:cNvSpPr/>
          <p:nvPr/>
        </p:nvSpPr>
        <p:spPr>
          <a:xfrm>
            <a:off x="5257505" y="2430904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Stella a 5 punte 37">
            <a:extLst>
              <a:ext uri="{FF2B5EF4-FFF2-40B4-BE49-F238E27FC236}">
                <a16:creationId xmlns:a16="http://schemas.microsoft.com/office/drawing/2014/main" id="{50D63D73-E24A-07B9-F0E1-3C9C565E3680}"/>
              </a:ext>
            </a:extLst>
          </p:cNvPr>
          <p:cNvSpPr/>
          <p:nvPr/>
        </p:nvSpPr>
        <p:spPr>
          <a:xfrm>
            <a:off x="5515648" y="2430903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Stella a 5 punte 38">
            <a:extLst>
              <a:ext uri="{FF2B5EF4-FFF2-40B4-BE49-F238E27FC236}">
                <a16:creationId xmlns:a16="http://schemas.microsoft.com/office/drawing/2014/main" id="{663FD419-5F96-7C8D-16EC-123B970E609B}"/>
              </a:ext>
            </a:extLst>
          </p:cNvPr>
          <p:cNvSpPr/>
          <p:nvPr/>
        </p:nvSpPr>
        <p:spPr>
          <a:xfrm>
            <a:off x="5784415" y="2430904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73" name="Gruppo 72">
            <a:extLst>
              <a:ext uri="{FF2B5EF4-FFF2-40B4-BE49-F238E27FC236}">
                <a16:creationId xmlns:a16="http://schemas.microsoft.com/office/drawing/2014/main" id="{E295DA37-B677-1428-09EA-C4650A74CAE5}"/>
              </a:ext>
            </a:extLst>
          </p:cNvPr>
          <p:cNvGrpSpPr/>
          <p:nvPr/>
        </p:nvGrpSpPr>
        <p:grpSpPr>
          <a:xfrm>
            <a:off x="5529171" y="4415185"/>
            <a:ext cx="258844" cy="224325"/>
            <a:chOff x="5156586" y="4466942"/>
            <a:chExt cx="258844" cy="224325"/>
          </a:xfrm>
        </p:grpSpPr>
        <p:sp>
          <p:nvSpPr>
            <p:cNvPr id="41" name="Stella a 5 punte 40">
              <a:extLst>
                <a:ext uri="{FF2B5EF4-FFF2-40B4-BE49-F238E27FC236}">
                  <a16:creationId xmlns:a16="http://schemas.microsoft.com/office/drawing/2014/main" id="{D592A56C-E2A7-D8E5-9B6B-5B93DAE5D0EA}"/>
                </a:ext>
              </a:extLst>
            </p:cNvPr>
            <p:cNvSpPr/>
            <p:nvPr/>
          </p:nvSpPr>
          <p:spPr>
            <a:xfrm>
              <a:off x="5156586" y="4494094"/>
              <a:ext cx="180337" cy="181271"/>
            </a:xfrm>
            <a:prstGeom prst="star5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" name="Rettangolo 41">
              <a:extLst>
                <a:ext uri="{FF2B5EF4-FFF2-40B4-BE49-F238E27FC236}">
                  <a16:creationId xmlns:a16="http://schemas.microsoft.com/office/drawing/2014/main" id="{5B1C8E40-3F01-DB22-B345-497D0FFD011B}"/>
                </a:ext>
              </a:extLst>
            </p:cNvPr>
            <p:cNvSpPr/>
            <p:nvPr/>
          </p:nvSpPr>
          <p:spPr>
            <a:xfrm>
              <a:off x="5235093" y="4466942"/>
              <a:ext cx="180337" cy="224325"/>
            </a:xfrm>
            <a:prstGeom prst="rect">
              <a:avLst/>
            </a:prstGeom>
            <a:solidFill>
              <a:srgbClr val="F2F2F2"/>
            </a:solidFill>
            <a:ln>
              <a:solidFill>
                <a:srgbClr val="F2F2F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43" name="Stella a 5 punte 42">
            <a:extLst>
              <a:ext uri="{FF2B5EF4-FFF2-40B4-BE49-F238E27FC236}">
                <a16:creationId xmlns:a16="http://schemas.microsoft.com/office/drawing/2014/main" id="{7461CEB7-D283-8186-FEAB-85071F328193}"/>
              </a:ext>
            </a:extLst>
          </p:cNvPr>
          <p:cNvSpPr/>
          <p:nvPr/>
        </p:nvSpPr>
        <p:spPr>
          <a:xfrm>
            <a:off x="3892541" y="4442337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Stella a 5 punte 43">
            <a:extLst>
              <a:ext uri="{FF2B5EF4-FFF2-40B4-BE49-F238E27FC236}">
                <a16:creationId xmlns:a16="http://schemas.microsoft.com/office/drawing/2014/main" id="{EDF14EC9-6164-24B0-D866-2D19F11C8FEE}"/>
              </a:ext>
            </a:extLst>
          </p:cNvPr>
          <p:cNvSpPr/>
          <p:nvPr/>
        </p:nvSpPr>
        <p:spPr>
          <a:xfrm>
            <a:off x="4177586" y="4442337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Stella a 5 punte 44">
            <a:extLst>
              <a:ext uri="{FF2B5EF4-FFF2-40B4-BE49-F238E27FC236}">
                <a16:creationId xmlns:a16="http://schemas.microsoft.com/office/drawing/2014/main" id="{4000A6C7-1FEB-6535-1505-882D88861A79}"/>
              </a:ext>
            </a:extLst>
          </p:cNvPr>
          <p:cNvSpPr/>
          <p:nvPr/>
        </p:nvSpPr>
        <p:spPr>
          <a:xfrm>
            <a:off x="4439206" y="4442337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Stella a 5 punte 45">
            <a:extLst>
              <a:ext uri="{FF2B5EF4-FFF2-40B4-BE49-F238E27FC236}">
                <a16:creationId xmlns:a16="http://schemas.microsoft.com/office/drawing/2014/main" id="{8C81A9ED-D9FF-A601-B2E0-3B9490505A7D}"/>
              </a:ext>
            </a:extLst>
          </p:cNvPr>
          <p:cNvSpPr/>
          <p:nvPr/>
        </p:nvSpPr>
        <p:spPr>
          <a:xfrm>
            <a:off x="4704496" y="4442337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Stella a 5 punte 46">
            <a:extLst>
              <a:ext uri="{FF2B5EF4-FFF2-40B4-BE49-F238E27FC236}">
                <a16:creationId xmlns:a16="http://schemas.microsoft.com/office/drawing/2014/main" id="{97062FDD-452C-E4E1-F065-9057A9778EB3}"/>
              </a:ext>
            </a:extLst>
          </p:cNvPr>
          <p:cNvSpPr/>
          <p:nvPr/>
        </p:nvSpPr>
        <p:spPr>
          <a:xfrm>
            <a:off x="4984017" y="4442337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Stella a 5 punte 47">
            <a:extLst>
              <a:ext uri="{FF2B5EF4-FFF2-40B4-BE49-F238E27FC236}">
                <a16:creationId xmlns:a16="http://schemas.microsoft.com/office/drawing/2014/main" id="{102BE1AF-418F-B329-BFE9-9A367E4E80EA}"/>
              </a:ext>
            </a:extLst>
          </p:cNvPr>
          <p:cNvSpPr/>
          <p:nvPr/>
        </p:nvSpPr>
        <p:spPr>
          <a:xfrm>
            <a:off x="5257505" y="4442337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Stella a 5 punte 48">
            <a:extLst>
              <a:ext uri="{FF2B5EF4-FFF2-40B4-BE49-F238E27FC236}">
                <a16:creationId xmlns:a16="http://schemas.microsoft.com/office/drawing/2014/main" id="{382CF5B2-23B1-F00D-CBF3-D441EE634F0B}"/>
              </a:ext>
            </a:extLst>
          </p:cNvPr>
          <p:cNvSpPr/>
          <p:nvPr/>
        </p:nvSpPr>
        <p:spPr>
          <a:xfrm>
            <a:off x="3892541" y="4980207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Stella a 5 punte 49">
            <a:extLst>
              <a:ext uri="{FF2B5EF4-FFF2-40B4-BE49-F238E27FC236}">
                <a16:creationId xmlns:a16="http://schemas.microsoft.com/office/drawing/2014/main" id="{FA0E3F3E-DC8D-A37F-98A8-84ECCB5B4045}"/>
              </a:ext>
            </a:extLst>
          </p:cNvPr>
          <p:cNvSpPr/>
          <p:nvPr/>
        </p:nvSpPr>
        <p:spPr>
          <a:xfrm>
            <a:off x="4177586" y="4980207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Stella a 5 punte 50">
            <a:extLst>
              <a:ext uri="{FF2B5EF4-FFF2-40B4-BE49-F238E27FC236}">
                <a16:creationId xmlns:a16="http://schemas.microsoft.com/office/drawing/2014/main" id="{391988AB-DB01-D54F-171D-47761FF5BA30}"/>
              </a:ext>
            </a:extLst>
          </p:cNvPr>
          <p:cNvSpPr/>
          <p:nvPr/>
        </p:nvSpPr>
        <p:spPr>
          <a:xfrm>
            <a:off x="4439206" y="4980207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Stella a 5 punte 51">
            <a:extLst>
              <a:ext uri="{FF2B5EF4-FFF2-40B4-BE49-F238E27FC236}">
                <a16:creationId xmlns:a16="http://schemas.microsoft.com/office/drawing/2014/main" id="{0A16DC53-69B9-8DB5-8F2E-86ECB9C9AE22}"/>
              </a:ext>
            </a:extLst>
          </p:cNvPr>
          <p:cNvSpPr/>
          <p:nvPr/>
        </p:nvSpPr>
        <p:spPr>
          <a:xfrm>
            <a:off x="4704496" y="4980207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Stella a 5 punte 52">
            <a:extLst>
              <a:ext uri="{FF2B5EF4-FFF2-40B4-BE49-F238E27FC236}">
                <a16:creationId xmlns:a16="http://schemas.microsoft.com/office/drawing/2014/main" id="{F8AA3568-E651-4D14-AEA7-9DBFDF4887FA}"/>
              </a:ext>
            </a:extLst>
          </p:cNvPr>
          <p:cNvSpPr/>
          <p:nvPr/>
        </p:nvSpPr>
        <p:spPr>
          <a:xfrm>
            <a:off x="4984017" y="4980207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Stella a 5 punte 53">
            <a:extLst>
              <a:ext uri="{FF2B5EF4-FFF2-40B4-BE49-F238E27FC236}">
                <a16:creationId xmlns:a16="http://schemas.microsoft.com/office/drawing/2014/main" id="{AA9F02FB-D90D-348E-E685-770D579C9A95}"/>
              </a:ext>
            </a:extLst>
          </p:cNvPr>
          <p:cNvSpPr/>
          <p:nvPr/>
        </p:nvSpPr>
        <p:spPr>
          <a:xfrm>
            <a:off x="5257505" y="4980207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Stella a 5 punte 54">
            <a:extLst>
              <a:ext uri="{FF2B5EF4-FFF2-40B4-BE49-F238E27FC236}">
                <a16:creationId xmlns:a16="http://schemas.microsoft.com/office/drawing/2014/main" id="{12761D85-209F-14F0-9B4C-D22B815B64AD}"/>
              </a:ext>
            </a:extLst>
          </p:cNvPr>
          <p:cNvSpPr/>
          <p:nvPr/>
        </p:nvSpPr>
        <p:spPr>
          <a:xfrm>
            <a:off x="3892541" y="3220019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Stella a 5 punte 55">
            <a:extLst>
              <a:ext uri="{FF2B5EF4-FFF2-40B4-BE49-F238E27FC236}">
                <a16:creationId xmlns:a16="http://schemas.microsoft.com/office/drawing/2014/main" id="{8D0F76FA-1BC6-0D4E-4C9D-B3F6CC3EF136}"/>
              </a:ext>
            </a:extLst>
          </p:cNvPr>
          <p:cNvSpPr/>
          <p:nvPr/>
        </p:nvSpPr>
        <p:spPr>
          <a:xfrm>
            <a:off x="4177586" y="3220019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Stella a 5 punte 56">
            <a:extLst>
              <a:ext uri="{FF2B5EF4-FFF2-40B4-BE49-F238E27FC236}">
                <a16:creationId xmlns:a16="http://schemas.microsoft.com/office/drawing/2014/main" id="{7A70E2A8-43A3-3D7C-97E1-757E8DA4DED7}"/>
              </a:ext>
            </a:extLst>
          </p:cNvPr>
          <p:cNvSpPr/>
          <p:nvPr/>
        </p:nvSpPr>
        <p:spPr>
          <a:xfrm>
            <a:off x="4439206" y="3220019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Stella a 5 punte 57">
            <a:extLst>
              <a:ext uri="{FF2B5EF4-FFF2-40B4-BE49-F238E27FC236}">
                <a16:creationId xmlns:a16="http://schemas.microsoft.com/office/drawing/2014/main" id="{466CA065-98E3-D087-5574-85C8F588F6B3}"/>
              </a:ext>
            </a:extLst>
          </p:cNvPr>
          <p:cNvSpPr/>
          <p:nvPr/>
        </p:nvSpPr>
        <p:spPr>
          <a:xfrm>
            <a:off x="4704496" y="3220019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Stella a 5 punte 58">
            <a:extLst>
              <a:ext uri="{FF2B5EF4-FFF2-40B4-BE49-F238E27FC236}">
                <a16:creationId xmlns:a16="http://schemas.microsoft.com/office/drawing/2014/main" id="{C09B62B5-5C00-4EA6-7746-1E1640D54EAD}"/>
              </a:ext>
            </a:extLst>
          </p:cNvPr>
          <p:cNvSpPr/>
          <p:nvPr/>
        </p:nvSpPr>
        <p:spPr>
          <a:xfrm>
            <a:off x="4984017" y="3220019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72" name="Gruppo 71">
            <a:extLst>
              <a:ext uri="{FF2B5EF4-FFF2-40B4-BE49-F238E27FC236}">
                <a16:creationId xmlns:a16="http://schemas.microsoft.com/office/drawing/2014/main" id="{68F56790-0FE9-1FCF-69D3-C6AC8275BEC3}"/>
              </a:ext>
            </a:extLst>
          </p:cNvPr>
          <p:cNvGrpSpPr/>
          <p:nvPr/>
        </p:nvGrpSpPr>
        <p:grpSpPr>
          <a:xfrm>
            <a:off x="5221114" y="3220019"/>
            <a:ext cx="298011" cy="191287"/>
            <a:chOff x="4625894" y="3349415"/>
            <a:chExt cx="298011" cy="191287"/>
          </a:xfrm>
        </p:grpSpPr>
        <p:sp>
          <p:nvSpPr>
            <p:cNvPr id="61" name="Stella a 5 punte 60">
              <a:extLst>
                <a:ext uri="{FF2B5EF4-FFF2-40B4-BE49-F238E27FC236}">
                  <a16:creationId xmlns:a16="http://schemas.microsoft.com/office/drawing/2014/main" id="{CE7CAE52-A9F2-E9F7-A84B-C80714C81DFF}"/>
                </a:ext>
              </a:extLst>
            </p:cNvPr>
            <p:cNvSpPr/>
            <p:nvPr/>
          </p:nvSpPr>
          <p:spPr>
            <a:xfrm>
              <a:off x="4625894" y="3363252"/>
              <a:ext cx="179634" cy="153597"/>
            </a:xfrm>
            <a:prstGeom prst="star5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35698856-8A64-863E-B13F-B53403D473E5}"/>
                </a:ext>
              </a:extLst>
            </p:cNvPr>
            <p:cNvSpPr/>
            <p:nvPr/>
          </p:nvSpPr>
          <p:spPr>
            <a:xfrm>
              <a:off x="4715711" y="3349415"/>
              <a:ext cx="208194" cy="191287"/>
            </a:xfrm>
            <a:prstGeom prst="rect">
              <a:avLst/>
            </a:prstGeom>
            <a:solidFill>
              <a:srgbClr val="F2F2F2"/>
            </a:solidFill>
            <a:ln>
              <a:solidFill>
                <a:srgbClr val="F2F2F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63" name="Stella a 5 punte 62">
            <a:extLst>
              <a:ext uri="{FF2B5EF4-FFF2-40B4-BE49-F238E27FC236}">
                <a16:creationId xmlns:a16="http://schemas.microsoft.com/office/drawing/2014/main" id="{40F98CC1-ED58-FA9A-A0CE-0D729055B53C}"/>
              </a:ext>
            </a:extLst>
          </p:cNvPr>
          <p:cNvSpPr/>
          <p:nvPr/>
        </p:nvSpPr>
        <p:spPr>
          <a:xfrm>
            <a:off x="3892541" y="2845118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Stella a 5 punte 63">
            <a:extLst>
              <a:ext uri="{FF2B5EF4-FFF2-40B4-BE49-F238E27FC236}">
                <a16:creationId xmlns:a16="http://schemas.microsoft.com/office/drawing/2014/main" id="{1C587040-A96B-2894-3652-30D469DE2E4B}"/>
              </a:ext>
            </a:extLst>
          </p:cNvPr>
          <p:cNvSpPr/>
          <p:nvPr/>
        </p:nvSpPr>
        <p:spPr>
          <a:xfrm>
            <a:off x="4177586" y="2845118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Stella a 5 punte 64">
            <a:extLst>
              <a:ext uri="{FF2B5EF4-FFF2-40B4-BE49-F238E27FC236}">
                <a16:creationId xmlns:a16="http://schemas.microsoft.com/office/drawing/2014/main" id="{AAA9A029-B96B-E251-A929-4DAF262A3F7E}"/>
              </a:ext>
            </a:extLst>
          </p:cNvPr>
          <p:cNvSpPr/>
          <p:nvPr/>
        </p:nvSpPr>
        <p:spPr>
          <a:xfrm>
            <a:off x="4439206" y="2845118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Stella a 5 punte 65">
            <a:extLst>
              <a:ext uri="{FF2B5EF4-FFF2-40B4-BE49-F238E27FC236}">
                <a16:creationId xmlns:a16="http://schemas.microsoft.com/office/drawing/2014/main" id="{A4FF639D-2B38-4538-AD9A-EA41987153CA}"/>
              </a:ext>
            </a:extLst>
          </p:cNvPr>
          <p:cNvSpPr/>
          <p:nvPr/>
        </p:nvSpPr>
        <p:spPr>
          <a:xfrm>
            <a:off x="4704496" y="2845118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7" name="Stella a 5 punte 66">
            <a:extLst>
              <a:ext uri="{FF2B5EF4-FFF2-40B4-BE49-F238E27FC236}">
                <a16:creationId xmlns:a16="http://schemas.microsoft.com/office/drawing/2014/main" id="{79A4A171-7DC0-18BF-2ACC-A46E137E83D8}"/>
              </a:ext>
            </a:extLst>
          </p:cNvPr>
          <p:cNvSpPr/>
          <p:nvPr/>
        </p:nvSpPr>
        <p:spPr>
          <a:xfrm>
            <a:off x="4984017" y="2845118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Stella a 5 punte 67">
            <a:extLst>
              <a:ext uri="{FF2B5EF4-FFF2-40B4-BE49-F238E27FC236}">
                <a16:creationId xmlns:a16="http://schemas.microsoft.com/office/drawing/2014/main" id="{A56BAD8F-A073-AA3B-D614-195C005C910C}"/>
              </a:ext>
            </a:extLst>
          </p:cNvPr>
          <p:cNvSpPr/>
          <p:nvPr/>
        </p:nvSpPr>
        <p:spPr>
          <a:xfrm>
            <a:off x="5257505" y="2845118"/>
            <a:ext cx="180337" cy="181271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71" name="Gruppo 70">
            <a:extLst>
              <a:ext uri="{FF2B5EF4-FFF2-40B4-BE49-F238E27FC236}">
                <a16:creationId xmlns:a16="http://schemas.microsoft.com/office/drawing/2014/main" id="{CC9AF78B-AF1D-DDBE-F0C6-9674FEDC7A93}"/>
              </a:ext>
            </a:extLst>
          </p:cNvPr>
          <p:cNvGrpSpPr/>
          <p:nvPr/>
        </p:nvGrpSpPr>
        <p:grpSpPr>
          <a:xfrm>
            <a:off x="5512171" y="2788077"/>
            <a:ext cx="372161" cy="295352"/>
            <a:chOff x="4923905" y="2917473"/>
            <a:chExt cx="372161" cy="295352"/>
          </a:xfrm>
        </p:grpSpPr>
        <p:sp>
          <p:nvSpPr>
            <p:cNvPr id="69" name="Stella a 5 punte 68">
              <a:extLst>
                <a:ext uri="{FF2B5EF4-FFF2-40B4-BE49-F238E27FC236}">
                  <a16:creationId xmlns:a16="http://schemas.microsoft.com/office/drawing/2014/main" id="{97F491C7-8352-6063-17AF-ED1297A052FD}"/>
                </a:ext>
              </a:extLst>
            </p:cNvPr>
            <p:cNvSpPr/>
            <p:nvPr/>
          </p:nvSpPr>
          <p:spPr>
            <a:xfrm>
              <a:off x="4923905" y="2974514"/>
              <a:ext cx="180337" cy="181271"/>
            </a:xfrm>
            <a:prstGeom prst="star5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A47838B2-8F0D-9AFB-9D5F-F3E49C8F4C5F}"/>
                </a:ext>
              </a:extLst>
            </p:cNvPr>
            <p:cNvSpPr/>
            <p:nvPr/>
          </p:nvSpPr>
          <p:spPr>
            <a:xfrm>
              <a:off x="5074984" y="2917473"/>
              <a:ext cx="221082" cy="295352"/>
            </a:xfrm>
            <a:prstGeom prst="rect">
              <a:avLst/>
            </a:prstGeom>
            <a:solidFill>
              <a:srgbClr val="F2F2F2"/>
            </a:solidFill>
            <a:ln>
              <a:solidFill>
                <a:srgbClr val="F2F2F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04" name="Gruppo 103">
            <a:extLst>
              <a:ext uri="{FF2B5EF4-FFF2-40B4-BE49-F238E27FC236}">
                <a16:creationId xmlns:a16="http://schemas.microsoft.com/office/drawing/2014/main" id="{C3141FDA-355C-CDDF-DE4C-3469B3A066FB}"/>
              </a:ext>
            </a:extLst>
          </p:cNvPr>
          <p:cNvGrpSpPr/>
          <p:nvPr/>
        </p:nvGrpSpPr>
        <p:grpSpPr>
          <a:xfrm>
            <a:off x="6034580" y="2437662"/>
            <a:ext cx="276745" cy="191287"/>
            <a:chOff x="4625894" y="3349415"/>
            <a:chExt cx="276745" cy="191287"/>
          </a:xfrm>
        </p:grpSpPr>
        <p:sp>
          <p:nvSpPr>
            <p:cNvPr id="105" name="Stella a 5 punte 104">
              <a:extLst>
                <a:ext uri="{FF2B5EF4-FFF2-40B4-BE49-F238E27FC236}">
                  <a16:creationId xmlns:a16="http://schemas.microsoft.com/office/drawing/2014/main" id="{99CF41AA-905C-554E-4778-481C182D66FC}"/>
                </a:ext>
              </a:extLst>
            </p:cNvPr>
            <p:cNvSpPr/>
            <p:nvPr/>
          </p:nvSpPr>
          <p:spPr>
            <a:xfrm>
              <a:off x="4625894" y="3363252"/>
              <a:ext cx="179634" cy="153597"/>
            </a:xfrm>
            <a:prstGeom prst="star5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6" name="Rettangolo 105">
              <a:extLst>
                <a:ext uri="{FF2B5EF4-FFF2-40B4-BE49-F238E27FC236}">
                  <a16:creationId xmlns:a16="http://schemas.microsoft.com/office/drawing/2014/main" id="{153DECA9-CD13-314D-3D37-2168EFD42686}"/>
                </a:ext>
              </a:extLst>
            </p:cNvPr>
            <p:cNvSpPr/>
            <p:nvPr/>
          </p:nvSpPr>
          <p:spPr>
            <a:xfrm>
              <a:off x="4694445" y="3349415"/>
              <a:ext cx="208194" cy="191287"/>
            </a:xfrm>
            <a:prstGeom prst="rect">
              <a:avLst/>
            </a:prstGeom>
            <a:solidFill>
              <a:srgbClr val="F2F2F2"/>
            </a:solidFill>
            <a:ln>
              <a:solidFill>
                <a:srgbClr val="F2F2F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1201623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E3B4AB-DE44-81D8-99F1-8DC96FACD6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896C06C5-5AF7-A738-3291-9DE42539D86D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776563" cy="1763657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Concorrenza | </a:t>
            </a:r>
            <a:r>
              <a:rPr lang="it-IT" sz="2200" b="1" dirty="0">
                <a:latin typeface="Century Gothic" panose="020B0502020202020204" pitchFamily="34" charset="0"/>
                <a:cs typeface="Arial"/>
              </a:rPr>
              <a:t>I competitors delle ferramenta all’ingrosso, sia in Italia, sia a Bergamo, sono in prevalenza le </a:t>
            </a:r>
            <a:r>
              <a:rPr lang="it-IT" sz="2200" b="1" u="sng" dirty="0">
                <a:latin typeface="Century Gothic" panose="020B0502020202020204" pitchFamily="34" charset="0"/>
                <a:cs typeface="Arial"/>
              </a:rPr>
              <a:t>rivendite specializzate per l’edilizia</a:t>
            </a:r>
            <a:r>
              <a:rPr lang="it-IT" sz="2200" b="1" dirty="0">
                <a:latin typeface="Century Gothic" panose="020B0502020202020204" pitchFamily="34" charset="0"/>
                <a:cs typeface="Arial"/>
              </a:rPr>
              <a:t>, l’azione delle quali impatta anche sul business dei dettaglianti insieme a quella delle </a:t>
            </a:r>
            <a:r>
              <a:rPr lang="it-IT" sz="2200" b="1" u="sng" dirty="0">
                <a:latin typeface="Century Gothic" panose="020B0502020202020204" pitchFamily="34" charset="0"/>
                <a:cs typeface="Arial"/>
              </a:rPr>
              <a:t>altre ferramenta</a:t>
            </a:r>
            <a:r>
              <a:rPr lang="it-IT" sz="2200" b="1" dirty="0">
                <a:latin typeface="Century Gothic" panose="020B0502020202020204" pitchFamily="34" charset="0"/>
                <a:cs typeface="Arial"/>
              </a:rPr>
              <a:t>. L’azione competitiva della grande distribuzione </a:t>
            </a:r>
            <a:r>
              <a:rPr lang="it-IT" sz="2200" b="1" dirty="0" err="1">
                <a:latin typeface="Century Gothic" panose="020B0502020202020204" pitchFamily="34" charset="0"/>
                <a:cs typeface="Arial"/>
              </a:rPr>
              <a:t>brico</a:t>
            </a:r>
            <a:r>
              <a:rPr lang="it-IT" sz="2200" b="1" dirty="0">
                <a:latin typeface="Century Gothic" panose="020B0502020202020204" pitchFamily="34" charset="0"/>
                <a:cs typeface="Arial"/>
              </a:rPr>
              <a:t> viene avvertita in modo significativo solo delle ferramenta al dettaglio di Bergamo.</a:t>
            </a:r>
            <a:endParaRPr kumimoji="0" lang="it-IT" sz="2200" b="1" i="0" u="non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ea typeface="MS PGothic" charset="0"/>
              <a:cs typeface="Arial"/>
            </a:endParaRPr>
          </a:p>
        </p:txBody>
      </p:sp>
      <p:sp>
        <p:nvSpPr>
          <p:cNvPr id="13" name="Rettangolo 93">
            <a:extLst>
              <a:ext uri="{FF2B5EF4-FFF2-40B4-BE49-F238E27FC236}">
                <a16:creationId xmlns:a16="http://schemas.microsoft.com/office/drawing/2014/main" id="{830FCDBC-4DDF-80D7-D4C2-1AECD05C4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6327731"/>
            <a:ext cx="11776563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2000" tIns="46800" rIns="72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Base campione: 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Grossisti e Dettaglianti. Intero campione</a:t>
            </a: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4" name="CasellaDiTesto 9">
            <a:extLst>
              <a:ext uri="{FF2B5EF4-FFF2-40B4-BE49-F238E27FC236}">
                <a16:creationId xmlns:a16="http://schemas.microsoft.com/office/drawing/2014/main" id="{3DCDB3AB-1160-FA9B-E6EF-83230FCDA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59" y="2102706"/>
            <a:ext cx="117020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1800" b="0" dirty="0">
                <a:latin typeface="Century Gothic" panose="020B0502020202020204" pitchFamily="34" charset="0"/>
              </a:rPr>
              <a:t>Quanto la preoccupa la concorrenza sul territorio rispettivamente con altre ferramenta, grande distribuzione </a:t>
            </a:r>
            <a:r>
              <a:rPr lang="it-IT" sz="1800" b="0" dirty="0" err="1">
                <a:latin typeface="Century Gothic" panose="020B0502020202020204" pitchFamily="34" charset="0"/>
              </a:rPr>
              <a:t>brico</a:t>
            </a:r>
            <a:r>
              <a:rPr lang="it-IT" sz="1800" b="0" dirty="0">
                <a:latin typeface="Century Gothic" panose="020B0502020202020204" pitchFamily="34" charset="0"/>
              </a:rPr>
              <a:t> e rivendite?</a:t>
            </a:r>
            <a:endParaRPr lang="it-IT" altLang="ja-JP" sz="1800" b="0" dirty="0">
              <a:latin typeface="Century Gothic" panose="020B0502020202020204" pitchFamily="34" charset="0"/>
            </a:endParaRPr>
          </a:p>
        </p:txBody>
      </p:sp>
      <p:graphicFrame>
        <p:nvGraphicFramePr>
          <p:cNvPr id="15" name="Tabella 14">
            <a:extLst>
              <a:ext uri="{FF2B5EF4-FFF2-40B4-BE49-F238E27FC236}">
                <a16:creationId xmlns:a16="http://schemas.microsoft.com/office/drawing/2014/main" id="{56E97678-6C9C-4A4A-2357-366B7611A6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415888"/>
              </p:ext>
            </p:extLst>
          </p:nvPr>
        </p:nvGraphicFramePr>
        <p:xfrm>
          <a:off x="720148" y="3052660"/>
          <a:ext cx="10051483" cy="2843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903">
                  <a:extLst>
                    <a:ext uri="{9D8B030D-6E8A-4147-A177-3AD203B41FA5}">
                      <a16:colId xmlns:a16="http://schemas.microsoft.com/office/drawing/2014/main" val="1353610382"/>
                    </a:ext>
                  </a:extLst>
                </a:gridCol>
                <a:gridCol w="1993895">
                  <a:extLst>
                    <a:ext uri="{9D8B030D-6E8A-4147-A177-3AD203B41FA5}">
                      <a16:colId xmlns:a16="http://schemas.microsoft.com/office/drawing/2014/main" val="3839890254"/>
                    </a:ext>
                  </a:extLst>
                </a:gridCol>
                <a:gridCol w="1993895">
                  <a:extLst>
                    <a:ext uri="{9D8B030D-6E8A-4147-A177-3AD203B41FA5}">
                      <a16:colId xmlns:a16="http://schemas.microsoft.com/office/drawing/2014/main" val="1463237851"/>
                    </a:ext>
                  </a:extLst>
                </a:gridCol>
                <a:gridCol w="1993895">
                  <a:extLst>
                    <a:ext uri="{9D8B030D-6E8A-4147-A177-3AD203B41FA5}">
                      <a16:colId xmlns:a16="http://schemas.microsoft.com/office/drawing/2014/main" val="1255228386"/>
                    </a:ext>
                  </a:extLst>
                </a:gridCol>
                <a:gridCol w="1993895">
                  <a:extLst>
                    <a:ext uri="{9D8B030D-6E8A-4147-A177-3AD203B41FA5}">
                      <a16:colId xmlns:a16="http://schemas.microsoft.com/office/drawing/2014/main" val="1399149098"/>
                    </a:ext>
                  </a:extLst>
                </a:gridCol>
              </a:tblGrid>
              <a:tr h="568650">
                <a:tc>
                  <a:txBody>
                    <a:bodyPr/>
                    <a:lstStyle/>
                    <a:p>
                      <a:pPr algn="r"/>
                      <a:endParaRPr lang="it-IT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ITALIA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BERGAMO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060092"/>
                  </a:ext>
                </a:extLst>
              </a:tr>
              <a:tr h="568650">
                <a:tc>
                  <a:txBody>
                    <a:bodyPr/>
                    <a:lstStyle/>
                    <a:p>
                      <a:pPr algn="r"/>
                      <a:endParaRPr lang="it-IT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Grossisti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Dettaglianti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5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Grossisti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Dettaglianti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55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670420"/>
                  </a:ext>
                </a:extLst>
              </a:tr>
              <a:tr h="568650">
                <a:tc>
                  <a:txBody>
                    <a:bodyPr/>
                    <a:lstStyle/>
                    <a:p>
                      <a:pPr algn="r"/>
                      <a:r>
                        <a:rPr lang="it-IT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Rivendite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34,8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37,8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24,1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32,3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760574"/>
                  </a:ext>
                </a:extLst>
              </a:tr>
              <a:tr h="568650">
                <a:tc>
                  <a:txBody>
                    <a:bodyPr/>
                    <a:lstStyle/>
                    <a:p>
                      <a:pPr algn="r"/>
                      <a:r>
                        <a:rPr lang="it-IT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Ferramenta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29,2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35,4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31,0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32,3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611153"/>
                  </a:ext>
                </a:extLst>
              </a:tr>
              <a:tr h="568650">
                <a:tc>
                  <a:txBody>
                    <a:bodyPr/>
                    <a:lstStyle/>
                    <a:p>
                      <a:pPr algn="r"/>
                      <a:r>
                        <a:rPr lang="it-IT" b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Gdb</a:t>
                      </a:r>
                      <a:endParaRPr lang="it-IT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15,7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28,0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20,7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32,3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706929"/>
                  </a:ext>
                </a:extLst>
              </a:tr>
            </a:tbl>
          </a:graphicData>
        </a:graphic>
      </p:graphicFrame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E7BB6502-93D9-0DE0-F4B5-42C072D2CDE8}"/>
              </a:ext>
            </a:extLst>
          </p:cNvPr>
          <p:cNvSpPr/>
          <p:nvPr/>
        </p:nvSpPr>
        <p:spPr>
          <a:xfrm>
            <a:off x="720148" y="3093793"/>
            <a:ext cx="1895036" cy="841882"/>
          </a:xfrm>
          <a:prstGeom prst="roundRect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Molto + abbastanza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35F7217-C79F-87EC-F3D0-6C3985A99876}"/>
              </a:ext>
            </a:extLst>
          </p:cNvPr>
          <p:cNvSpPr txBox="1"/>
          <p:nvPr/>
        </p:nvSpPr>
        <p:spPr>
          <a:xfrm>
            <a:off x="-7542" y="-50737"/>
            <a:ext cx="12199541" cy="307777"/>
          </a:xfrm>
          <a:prstGeom prst="rect">
            <a:avLst/>
          </a:prstGeom>
          <a:solidFill>
            <a:srgbClr val="A6A6A6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it-IT" sz="1400" b="1" dirty="0">
                <a:latin typeface="Century Gothic" panose="020B0502020202020204" pitchFamily="34" charset="0"/>
              </a:rPr>
              <a:t>--ITALIA </a:t>
            </a:r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+ BERGAMO</a:t>
            </a:r>
            <a:r>
              <a:rPr lang="it-IT" sz="1400" b="1" dirty="0">
                <a:latin typeface="Century Gothic" panose="020B0502020202020204" pitchFamily="34" charset="0"/>
              </a:rPr>
              <a:t>--</a:t>
            </a:r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2553396C-A065-53F7-C9CE-D6759FD40B31}"/>
              </a:ext>
            </a:extLst>
          </p:cNvPr>
          <p:cNvSpPr/>
          <p:nvPr/>
        </p:nvSpPr>
        <p:spPr>
          <a:xfrm>
            <a:off x="3120189" y="4170947"/>
            <a:ext cx="1387643" cy="6252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ACDEC0A9-F5A0-5074-49C0-F65E868BEB77}"/>
              </a:ext>
            </a:extLst>
          </p:cNvPr>
          <p:cNvSpPr/>
          <p:nvPr/>
        </p:nvSpPr>
        <p:spPr>
          <a:xfrm>
            <a:off x="5125452" y="4177397"/>
            <a:ext cx="1387643" cy="6252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C20AC7D6-7E7E-1DEF-6809-E19EC6BAF988}"/>
              </a:ext>
            </a:extLst>
          </p:cNvPr>
          <p:cNvSpPr/>
          <p:nvPr/>
        </p:nvSpPr>
        <p:spPr>
          <a:xfrm>
            <a:off x="5125452" y="4724031"/>
            <a:ext cx="1387643" cy="6252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D2B5FC3A-8D45-F0E9-EC56-6B390FD62C3D}"/>
              </a:ext>
            </a:extLst>
          </p:cNvPr>
          <p:cNvSpPr/>
          <p:nvPr/>
        </p:nvSpPr>
        <p:spPr>
          <a:xfrm>
            <a:off x="7130715" y="4177397"/>
            <a:ext cx="1387643" cy="6252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44B3D776-5C3A-7930-90F5-67571E639120}"/>
              </a:ext>
            </a:extLst>
          </p:cNvPr>
          <p:cNvSpPr/>
          <p:nvPr/>
        </p:nvSpPr>
        <p:spPr>
          <a:xfrm>
            <a:off x="7130715" y="4724031"/>
            <a:ext cx="1387643" cy="6252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2BF8BC18-2479-F89E-FDA7-3A1E24416889}"/>
              </a:ext>
            </a:extLst>
          </p:cNvPr>
          <p:cNvSpPr/>
          <p:nvPr/>
        </p:nvSpPr>
        <p:spPr>
          <a:xfrm>
            <a:off x="9135978" y="4177397"/>
            <a:ext cx="1387643" cy="6252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C49739B0-E144-70FE-89FD-19B78D67E061}"/>
              </a:ext>
            </a:extLst>
          </p:cNvPr>
          <p:cNvSpPr/>
          <p:nvPr/>
        </p:nvSpPr>
        <p:spPr>
          <a:xfrm>
            <a:off x="9135978" y="4724031"/>
            <a:ext cx="1387643" cy="6252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FA308A46-7267-2DEE-FBC6-8758B0BA11F6}"/>
              </a:ext>
            </a:extLst>
          </p:cNvPr>
          <p:cNvSpPr/>
          <p:nvPr/>
        </p:nvSpPr>
        <p:spPr>
          <a:xfrm>
            <a:off x="9135978" y="5301445"/>
            <a:ext cx="1387643" cy="6252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7CED819D-546B-81B7-F7D5-3199FC2B0392}"/>
              </a:ext>
            </a:extLst>
          </p:cNvPr>
          <p:cNvSpPr/>
          <p:nvPr/>
        </p:nvSpPr>
        <p:spPr>
          <a:xfrm>
            <a:off x="624302" y="5830678"/>
            <a:ext cx="2537881" cy="410061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*GDB = Grande distribuzione </a:t>
            </a:r>
            <a:r>
              <a:rPr lang="it-IT" sz="11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brico</a:t>
            </a:r>
            <a:endParaRPr lang="it-IT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27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B455F1-143A-1833-18BB-558C7CD08F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0FF715B-371E-AF2E-5533-436EF3B48481}"/>
              </a:ext>
            </a:extLst>
          </p:cNvPr>
          <p:cNvSpPr txBox="1"/>
          <p:nvPr/>
        </p:nvSpPr>
        <p:spPr>
          <a:xfrm>
            <a:off x="856528" y="3265211"/>
            <a:ext cx="5305697" cy="1575282"/>
          </a:xfrm>
          <a:prstGeom prst="rect">
            <a:avLst/>
          </a:prstGeom>
          <a:noFill/>
          <a:ln w="28575">
            <a:solidFill>
              <a:srgbClr val="ED7D31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33" name="Titolo 1">
            <a:extLst>
              <a:ext uri="{FF2B5EF4-FFF2-40B4-BE49-F238E27FC236}">
                <a16:creationId xmlns:a16="http://schemas.microsoft.com/office/drawing/2014/main" id="{A606D84A-2BDF-1368-6875-8BD9A2DFE35F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776563" cy="1086548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Approvvigionamenti |</a:t>
            </a: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kumimoji="0" lang="it-IT" sz="2200" b="1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In Italia i grossisti si rivolgono per il 71% dei propri approvvigionamenti ai produttori; i dettagliati, invece, si rivolgono per il 42,1% ai produttori e per il 57,9% ai grossisti. </a:t>
            </a:r>
          </a:p>
        </p:txBody>
      </p:sp>
      <p:sp>
        <p:nvSpPr>
          <p:cNvPr id="3" name="CasellaDiTesto 9">
            <a:extLst>
              <a:ext uri="{FF2B5EF4-FFF2-40B4-BE49-F238E27FC236}">
                <a16:creationId xmlns:a16="http://schemas.microsoft.com/office/drawing/2014/main" id="{8BE64A97-A288-A856-2201-1D2C9D909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59" y="1757803"/>
            <a:ext cx="117020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1800" b="0" dirty="0">
                <a:latin typeface="Century Gothic" panose="020B0502020202020204" pitchFamily="34" charset="0"/>
              </a:rPr>
              <a:t>Fatto 100 il totale degli approvvigionamenti per la Sua impresa, a chi si rivolge tra Grossisti o Produttori?</a:t>
            </a:r>
            <a:endParaRPr lang="it-IT" altLang="ja-JP" sz="1800" b="0" dirty="0">
              <a:latin typeface="Century Gothic" panose="020B0502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9863B95-EA04-F8D4-6B89-D241195C14F9}"/>
              </a:ext>
            </a:extLst>
          </p:cNvPr>
          <p:cNvSpPr txBox="1"/>
          <p:nvPr/>
        </p:nvSpPr>
        <p:spPr>
          <a:xfrm>
            <a:off x="1871200" y="3086581"/>
            <a:ext cx="329349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COMMERCIO ALL’INGROSSO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E375BFF-1DA4-D667-D55D-0C6B7D2ADC56}"/>
              </a:ext>
            </a:extLst>
          </p:cNvPr>
          <p:cNvSpPr txBox="1"/>
          <p:nvPr/>
        </p:nvSpPr>
        <p:spPr>
          <a:xfrm>
            <a:off x="6220787" y="3265211"/>
            <a:ext cx="5305697" cy="1575282"/>
          </a:xfrm>
          <a:prstGeom prst="rect">
            <a:avLst/>
          </a:prstGeom>
          <a:noFill/>
          <a:ln w="28575">
            <a:solidFill>
              <a:srgbClr val="2F5597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2AD64BD6-D857-64C4-C6B3-7BCD0F7C7004}"/>
              </a:ext>
            </a:extLst>
          </p:cNvPr>
          <p:cNvSpPr txBox="1"/>
          <p:nvPr/>
        </p:nvSpPr>
        <p:spPr>
          <a:xfrm>
            <a:off x="7235459" y="3086581"/>
            <a:ext cx="3264460" cy="307777"/>
          </a:xfrm>
          <a:prstGeom prst="rect">
            <a:avLst/>
          </a:prstGeom>
          <a:solidFill>
            <a:srgbClr val="2F5597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COMMERCIO AL DETTAGLIO</a:t>
            </a:r>
          </a:p>
        </p:txBody>
      </p:sp>
      <p:pic>
        <p:nvPicPr>
          <p:cNvPr id="25" name="Immagine 24">
            <a:extLst>
              <a:ext uri="{FF2B5EF4-FFF2-40B4-BE49-F238E27FC236}">
                <a16:creationId xmlns:a16="http://schemas.microsoft.com/office/drawing/2014/main" id="{BEBB9DFE-933B-8C2E-D3D4-27FD7370F1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99891">
            <a:off x="2357023" y="3441804"/>
            <a:ext cx="2245507" cy="1222095"/>
          </a:xfrm>
          <a:prstGeom prst="rect">
            <a:avLst/>
          </a:prstGeom>
        </p:spPr>
      </p:pic>
      <p:sp>
        <p:nvSpPr>
          <p:cNvPr id="26" name="Rettangolo con angoli arrotondati 25">
            <a:extLst>
              <a:ext uri="{FF2B5EF4-FFF2-40B4-BE49-F238E27FC236}">
                <a16:creationId xmlns:a16="http://schemas.microsoft.com/office/drawing/2014/main" id="{F93151EF-B29D-7E3E-B337-630FC20DC187}"/>
              </a:ext>
            </a:extLst>
          </p:cNvPr>
          <p:cNvSpPr/>
          <p:nvPr/>
        </p:nvSpPr>
        <p:spPr>
          <a:xfrm>
            <a:off x="4143440" y="3849383"/>
            <a:ext cx="1656456" cy="4532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ED7D31"/>
                </a:solidFill>
                <a:latin typeface="Century Gothic" panose="020B0502020202020204" pitchFamily="34" charset="0"/>
              </a:rPr>
              <a:t>29,0%</a:t>
            </a:r>
          </a:p>
          <a:p>
            <a:r>
              <a:rPr lang="it-IT" sz="1600" dirty="0">
                <a:solidFill>
                  <a:srgbClr val="ED7D31"/>
                </a:solidFill>
                <a:latin typeface="Century Gothic" panose="020B0502020202020204" pitchFamily="34" charset="0"/>
              </a:rPr>
              <a:t>Grossisti</a:t>
            </a:r>
          </a:p>
        </p:txBody>
      </p:sp>
      <p:sp>
        <p:nvSpPr>
          <p:cNvPr id="27" name="Rettangolo con angoli arrotondati 26">
            <a:extLst>
              <a:ext uri="{FF2B5EF4-FFF2-40B4-BE49-F238E27FC236}">
                <a16:creationId xmlns:a16="http://schemas.microsoft.com/office/drawing/2014/main" id="{A52622FC-E04C-CBCD-613A-B41A9FD02680}"/>
              </a:ext>
            </a:extLst>
          </p:cNvPr>
          <p:cNvSpPr/>
          <p:nvPr/>
        </p:nvSpPr>
        <p:spPr>
          <a:xfrm>
            <a:off x="1159657" y="3909733"/>
            <a:ext cx="1786417" cy="36715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71,0%</a:t>
            </a:r>
            <a:br>
              <a:rPr lang="it-IT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Produttori</a:t>
            </a:r>
            <a:endParaRPr lang="it-IT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32" name="Immagine 31">
            <a:extLst>
              <a:ext uri="{FF2B5EF4-FFF2-40B4-BE49-F238E27FC236}">
                <a16:creationId xmlns:a16="http://schemas.microsoft.com/office/drawing/2014/main" id="{34B2DA39-E849-5422-3C07-66249615AF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592342">
            <a:off x="7861290" y="3449993"/>
            <a:ext cx="2021086" cy="1224000"/>
          </a:xfrm>
          <a:prstGeom prst="rect">
            <a:avLst/>
          </a:prstGeom>
        </p:spPr>
      </p:pic>
      <p:sp>
        <p:nvSpPr>
          <p:cNvPr id="34" name="Rettangolo con angoli arrotondati 33">
            <a:extLst>
              <a:ext uri="{FF2B5EF4-FFF2-40B4-BE49-F238E27FC236}">
                <a16:creationId xmlns:a16="http://schemas.microsoft.com/office/drawing/2014/main" id="{59F62DA5-B780-41EC-BDCC-DDC656ACF8CC}"/>
              </a:ext>
            </a:extLst>
          </p:cNvPr>
          <p:cNvSpPr/>
          <p:nvPr/>
        </p:nvSpPr>
        <p:spPr>
          <a:xfrm>
            <a:off x="9478663" y="3831607"/>
            <a:ext cx="1656456" cy="4532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rgbClr val="203864"/>
                </a:solidFill>
                <a:latin typeface="Century Gothic" panose="020B0502020202020204" pitchFamily="34" charset="0"/>
              </a:rPr>
              <a:t>57,9%</a:t>
            </a:r>
          </a:p>
          <a:p>
            <a:r>
              <a:rPr lang="it-IT" sz="1600" dirty="0">
                <a:solidFill>
                  <a:srgbClr val="203864"/>
                </a:solidFill>
                <a:latin typeface="Century Gothic" panose="020B0502020202020204" pitchFamily="34" charset="0"/>
              </a:rPr>
              <a:t>Grossisti</a:t>
            </a:r>
          </a:p>
        </p:txBody>
      </p:sp>
      <p:sp>
        <p:nvSpPr>
          <p:cNvPr id="35" name="Rettangolo con angoli arrotondati 34">
            <a:extLst>
              <a:ext uri="{FF2B5EF4-FFF2-40B4-BE49-F238E27FC236}">
                <a16:creationId xmlns:a16="http://schemas.microsoft.com/office/drawing/2014/main" id="{03BE6799-2D1A-9BF1-6EF0-1DE4A2763244}"/>
              </a:ext>
            </a:extLst>
          </p:cNvPr>
          <p:cNvSpPr/>
          <p:nvPr/>
        </p:nvSpPr>
        <p:spPr>
          <a:xfrm>
            <a:off x="6832628" y="3905487"/>
            <a:ext cx="1460288" cy="36715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42,1%</a:t>
            </a:r>
            <a:br>
              <a:rPr lang="it-IT" sz="24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Produttori</a:t>
            </a:r>
            <a:endParaRPr lang="it-IT" sz="240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ttangolo 93">
            <a:extLst>
              <a:ext uri="{FF2B5EF4-FFF2-40B4-BE49-F238E27FC236}">
                <a16:creationId xmlns:a16="http://schemas.microsoft.com/office/drawing/2014/main" id="{F80335E9-413B-2ECF-1154-60292E592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6327731"/>
            <a:ext cx="11776563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2000" tIns="46800" rIns="72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Base campione: 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Grossisti e Dettaglianti. </a:t>
            </a: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E82E26E-650E-6FEF-2B41-7EAB8A70E849}"/>
              </a:ext>
            </a:extLst>
          </p:cNvPr>
          <p:cNvSpPr txBox="1"/>
          <p:nvPr/>
        </p:nvSpPr>
        <p:spPr>
          <a:xfrm>
            <a:off x="-7542" y="-50737"/>
            <a:ext cx="12199541" cy="307777"/>
          </a:xfrm>
          <a:prstGeom prst="rect">
            <a:avLst/>
          </a:prstGeom>
          <a:solidFill>
            <a:srgbClr val="A6A6A6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it-IT" sz="1400" b="1" dirty="0">
                <a:latin typeface="Century Gothic" panose="020B0502020202020204" pitchFamily="34" charset="0"/>
              </a:rPr>
              <a:t>--ITALIA--</a:t>
            </a:r>
          </a:p>
        </p:txBody>
      </p:sp>
    </p:spTree>
    <p:extLst>
      <p:ext uri="{BB962C8B-B14F-4D97-AF65-F5344CB8AC3E}">
        <p14:creationId xmlns:p14="http://schemas.microsoft.com/office/powerpoint/2010/main" val="2140291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9D2B24-7628-4168-1583-6501C7FB2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BE53BFA-326B-FCA8-1AE4-144DFB77F0EE}"/>
              </a:ext>
            </a:extLst>
          </p:cNvPr>
          <p:cNvSpPr txBox="1"/>
          <p:nvPr/>
        </p:nvSpPr>
        <p:spPr>
          <a:xfrm>
            <a:off x="6309813" y="2584537"/>
            <a:ext cx="4660377" cy="3474972"/>
          </a:xfrm>
          <a:prstGeom prst="rect">
            <a:avLst/>
          </a:prstGeom>
          <a:noFill/>
          <a:ln w="28575">
            <a:solidFill>
              <a:srgbClr val="595959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DE9AA10-C0AB-5A26-DD2E-6FA4DC1B1BF0}"/>
              </a:ext>
            </a:extLst>
          </p:cNvPr>
          <p:cNvSpPr txBox="1"/>
          <p:nvPr/>
        </p:nvSpPr>
        <p:spPr>
          <a:xfrm>
            <a:off x="1011976" y="2576786"/>
            <a:ext cx="4660377" cy="3474972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33" name="Titolo 1">
            <a:extLst>
              <a:ext uri="{FF2B5EF4-FFF2-40B4-BE49-F238E27FC236}">
                <a16:creationId xmlns:a16="http://schemas.microsoft.com/office/drawing/2014/main" id="{7E6E2609-7549-F2DF-ED80-96ECE28039F2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776563" cy="1086548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Passaggio generazionale|</a:t>
            </a: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lang="it-IT" sz="2200" b="1" dirty="0">
                <a:latin typeface="Century Gothic" panose="020B0502020202020204" pitchFamily="34" charset="0"/>
                <a:ea typeface="MS PGothic" charset="0"/>
                <a:cs typeface="Arial"/>
              </a:rPr>
              <a:t>Le ferramenta, sia in Italia, sia a Bergamo, sembrerebbero prestare scarsa attenzione al tema del passaggio generazionale, così come del resto accade in moltissimi altri settori di attività economica in Italia.</a:t>
            </a:r>
            <a:endParaRPr kumimoji="0" lang="it-IT" sz="2200" b="1" i="0" u="non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ea typeface="MS PGothic" charset="0"/>
              <a:cs typeface="Arial"/>
            </a:endParaRPr>
          </a:p>
        </p:txBody>
      </p:sp>
      <p:sp>
        <p:nvSpPr>
          <p:cNvPr id="3" name="CasellaDiTesto 9">
            <a:extLst>
              <a:ext uri="{FF2B5EF4-FFF2-40B4-BE49-F238E27FC236}">
                <a16:creationId xmlns:a16="http://schemas.microsoft.com/office/drawing/2014/main" id="{86CFF043-5133-2B12-48D9-F51F58C84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59" y="1757803"/>
            <a:ext cx="117020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1800" b="0" dirty="0">
                <a:latin typeface="Century Gothic" panose="020B0502020202020204" pitchFamily="34" charset="0"/>
              </a:rPr>
              <a:t>La Sua impresa ha affrontato un passaggio generazionale nell’ultimo biennio (2023/2024) o pensa di effettuarlo nei prossimi due anni (2025/2026)?</a:t>
            </a:r>
            <a:endParaRPr lang="it-IT" altLang="ja-JP" sz="1800" b="0" dirty="0">
              <a:latin typeface="Century Gothic" panose="020B050202020202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E47F907-F7B5-68CA-BF47-E4B99DF9B5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52127">
            <a:off x="689686" y="3044487"/>
            <a:ext cx="4163929" cy="2097206"/>
          </a:xfrm>
          <a:prstGeom prst="rect">
            <a:avLst/>
          </a:prstGeom>
        </p:spPr>
      </p:pic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5250D9FF-151E-AEB2-CF33-84C416B9B4A9}"/>
              </a:ext>
            </a:extLst>
          </p:cNvPr>
          <p:cNvGraphicFramePr>
            <a:graphicFrameLocks/>
          </p:cNvGraphicFramePr>
          <p:nvPr/>
        </p:nvGraphicFramePr>
        <p:xfrm>
          <a:off x="6018607" y="3093470"/>
          <a:ext cx="4111557" cy="2065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B8BEE5E0-1978-219A-4DE8-7A41818CE86B}"/>
              </a:ext>
            </a:extLst>
          </p:cNvPr>
          <p:cNvSpPr txBox="1"/>
          <p:nvPr/>
        </p:nvSpPr>
        <p:spPr>
          <a:xfrm>
            <a:off x="982940" y="2398156"/>
            <a:ext cx="2741168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ITALIA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B5AB84DF-BE06-1CC3-1184-8F62104BF92C}"/>
              </a:ext>
            </a:extLst>
          </p:cNvPr>
          <p:cNvSpPr txBox="1"/>
          <p:nvPr/>
        </p:nvSpPr>
        <p:spPr>
          <a:xfrm>
            <a:off x="6290413" y="2397981"/>
            <a:ext cx="2741168" cy="307777"/>
          </a:xfrm>
          <a:prstGeom prst="rect">
            <a:avLst/>
          </a:prstGeom>
          <a:solidFill>
            <a:srgbClr val="595959"/>
          </a:solidFill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BERGAMO</a:t>
            </a:r>
          </a:p>
        </p:txBody>
      </p:sp>
      <p:sp>
        <p:nvSpPr>
          <p:cNvPr id="21" name="Rettangolo con angoli arrotondati 20">
            <a:extLst>
              <a:ext uri="{FF2B5EF4-FFF2-40B4-BE49-F238E27FC236}">
                <a16:creationId xmlns:a16="http://schemas.microsoft.com/office/drawing/2014/main" id="{93691965-8C9C-A555-6FDE-501E58075927}"/>
              </a:ext>
            </a:extLst>
          </p:cNvPr>
          <p:cNvSpPr/>
          <p:nvPr/>
        </p:nvSpPr>
        <p:spPr>
          <a:xfrm>
            <a:off x="957888" y="5171586"/>
            <a:ext cx="1628450" cy="36715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b="1" u="sng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69,2%</a:t>
            </a:r>
            <a:br>
              <a:rPr lang="it-IT" sz="14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it-IT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Non è previsto / Non è necessario</a:t>
            </a:r>
            <a:endParaRPr lang="it-IT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Rettangolo con angoli arrotondati 21">
            <a:extLst>
              <a:ext uri="{FF2B5EF4-FFF2-40B4-BE49-F238E27FC236}">
                <a16:creationId xmlns:a16="http://schemas.microsoft.com/office/drawing/2014/main" id="{828DFBD4-01DC-7746-0D01-D80C582ABB25}"/>
              </a:ext>
            </a:extLst>
          </p:cNvPr>
          <p:cNvSpPr/>
          <p:nvPr/>
        </p:nvSpPr>
        <p:spPr>
          <a:xfrm>
            <a:off x="3653144" y="3049650"/>
            <a:ext cx="1929903" cy="5917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u="sng" dirty="0">
                <a:solidFill>
                  <a:srgbClr val="548235"/>
                </a:solidFill>
                <a:latin typeface="Century Gothic" panose="020B0502020202020204" pitchFamily="34" charset="0"/>
              </a:rPr>
              <a:t>11,2%</a:t>
            </a:r>
            <a:br>
              <a:rPr lang="it-IT" sz="11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it-IT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Abbiamo affrontato un passaggio generazionale</a:t>
            </a:r>
            <a:endParaRPr lang="it-IT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866139C9-7F4E-8627-D708-ACF0C4A0892F}"/>
              </a:ext>
            </a:extLst>
          </p:cNvPr>
          <p:cNvSpPr/>
          <p:nvPr/>
        </p:nvSpPr>
        <p:spPr>
          <a:xfrm>
            <a:off x="3653144" y="3882046"/>
            <a:ext cx="1929903" cy="36715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u="sng" dirty="0">
                <a:solidFill>
                  <a:srgbClr val="A9D18E"/>
                </a:solidFill>
                <a:latin typeface="Century Gothic" panose="020B0502020202020204" pitchFamily="34" charset="0"/>
              </a:rPr>
              <a:t>12,3%</a:t>
            </a:r>
            <a:br>
              <a:rPr lang="it-IT" sz="11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it-IT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Effettueremo un passaggio generazionale</a:t>
            </a:r>
            <a:endParaRPr lang="it-IT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Rettangolo con angoli arrotondati 23">
            <a:extLst>
              <a:ext uri="{FF2B5EF4-FFF2-40B4-BE49-F238E27FC236}">
                <a16:creationId xmlns:a16="http://schemas.microsoft.com/office/drawing/2014/main" id="{0954C069-66D1-66B2-DDAC-65564297A1F6}"/>
              </a:ext>
            </a:extLst>
          </p:cNvPr>
          <p:cNvSpPr/>
          <p:nvPr/>
        </p:nvSpPr>
        <p:spPr>
          <a:xfrm>
            <a:off x="3653144" y="4800234"/>
            <a:ext cx="1929903" cy="36715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u="sng" dirty="0">
                <a:solidFill>
                  <a:srgbClr val="C3E1B1"/>
                </a:solidFill>
                <a:latin typeface="Century Gothic" panose="020B0502020202020204" pitchFamily="34" charset="0"/>
              </a:rPr>
              <a:t>7,3%</a:t>
            </a:r>
            <a:br>
              <a:rPr lang="it-IT" sz="11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it-IT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Dovremmo effettuare il passaggio generazionale, ma non ce ne siamo ancora occupati</a:t>
            </a:r>
            <a:endParaRPr lang="it-IT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Rettangolo con angoli arrotondati 24">
            <a:extLst>
              <a:ext uri="{FF2B5EF4-FFF2-40B4-BE49-F238E27FC236}">
                <a16:creationId xmlns:a16="http://schemas.microsoft.com/office/drawing/2014/main" id="{E15879E0-A32C-A902-BD4B-4F3F23DBAAB0}"/>
              </a:ext>
            </a:extLst>
          </p:cNvPr>
          <p:cNvSpPr/>
          <p:nvPr/>
        </p:nvSpPr>
        <p:spPr>
          <a:xfrm>
            <a:off x="6383060" y="5259784"/>
            <a:ext cx="1628450" cy="36715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b="1" u="sng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75,0%</a:t>
            </a:r>
            <a:br>
              <a:rPr lang="it-IT" sz="14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it-IT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Non è previsto / Non è necessario</a:t>
            </a:r>
            <a:endParaRPr lang="it-IT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Rettangolo con angoli arrotondati 25">
            <a:extLst>
              <a:ext uri="{FF2B5EF4-FFF2-40B4-BE49-F238E27FC236}">
                <a16:creationId xmlns:a16="http://schemas.microsoft.com/office/drawing/2014/main" id="{577F663E-0488-8466-72BF-D81545CECCD0}"/>
              </a:ext>
            </a:extLst>
          </p:cNvPr>
          <p:cNvSpPr/>
          <p:nvPr/>
        </p:nvSpPr>
        <p:spPr>
          <a:xfrm>
            <a:off x="9078316" y="3137848"/>
            <a:ext cx="1929903" cy="5917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u="sng" dirty="0">
                <a:solidFill>
                  <a:srgbClr val="262626"/>
                </a:solidFill>
                <a:latin typeface="Century Gothic" panose="020B0502020202020204" pitchFamily="34" charset="0"/>
              </a:rPr>
              <a:t>13,3%</a:t>
            </a:r>
            <a:br>
              <a:rPr lang="it-IT" sz="11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it-IT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Abbiamo affrontato un passaggio generazionale</a:t>
            </a:r>
            <a:endParaRPr lang="it-IT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Rettangolo con angoli arrotondati 26">
            <a:extLst>
              <a:ext uri="{FF2B5EF4-FFF2-40B4-BE49-F238E27FC236}">
                <a16:creationId xmlns:a16="http://schemas.microsoft.com/office/drawing/2014/main" id="{039D7F22-CA69-68D9-6BBB-770CBDEC1070}"/>
              </a:ext>
            </a:extLst>
          </p:cNvPr>
          <p:cNvSpPr/>
          <p:nvPr/>
        </p:nvSpPr>
        <p:spPr>
          <a:xfrm>
            <a:off x="9078316" y="3970244"/>
            <a:ext cx="1929903" cy="36715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u="sng" dirty="0">
                <a:solidFill>
                  <a:srgbClr val="595959"/>
                </a:solidFill>
                <a:latin typeface="Century Gothic" panose="020B0502020202020204" pitchFamily="34" charset="0"/>
              </a:rPr>
              <a:t>5,0%</a:t>
            </a:r>
            <a:br>
              <a:rPr lang="it-IT" sz="11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it-IT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Effettueremo un passaggio generazionale</a:t>
            </a:r>
            <a:endParaRPr lang="it-IT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Rettangolo con angoli arrotondati 27">
            <a:extLst>
              <a:ext uri="{FF2B5EF4-FFF2-40B4-BE49-F238E27FC236}">
                <a16:creationId xmlns:a16="http://schemas.microsoft.com/office/drawing/2014/main" id="{C0D66D30-922B-FA50-45FB-E8B676682942}"/>
              </a:ext>
            </a:extLst>
          </p:cNvPr>
          <p:cNvSpPr/>
          <p:nvPr/>
        </p:nvSpPr>
        <p:spPr>
          <a:xfrm>
            <a:off x="9078316" y="4888432"/>
            <a:ext cx="1929903" cy="36715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u="sng" dirty="0">
                <a:solidFill>
                  <a:srgbClr val="9B9B9B"/>
                </a:solidFill>
                <a:latin typeface="Century Gothic" panose="020B0502020202020204" pitchFamily="34" charset="0"/>
              </a:rPr>
              <a:t>6,7%</a:t>
            </a:r>
            <a:br>
              <a:rPr lang="it-IT" sz="11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it-IT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Dovremmo effettuare il passaggio generazionale, ma non ce ne siamo ancora occupati</a:t>
            </a:r>
            <a:endParaRPr lang="it-IT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ttangolo 93">
            <a:extLst>
              <a:ext uri="{FF2B5EF4-FFF2-40B4-BE49-F238E27FC236}">
                <a16:creationId xmlns:a16="http://schemas.microsoft.com/office/drawing/2014/main" id="{94CDC55A-5259-DD26-12D5-A5CE686B6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6327731"/>
            <a:ext cx="11776563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2000" tIns="46800" rIns="72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Base campione: </a:t>
            </a:r>
            <a:r>
              <a:rPr lang="it-IT" sz="100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Grossisti e Dettaglianti. Intero campione</a:t>
            </a:r>
            <a:endParaRPr kumimoji="0" lang="it-IT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D268275-B058-2158-2A5F-DA078C04C5FE}"/>
              </a:ext>
            </a:extLst>
          </p:cNvPr>
          <p:cNvSpPr txBox="1"/>
          <p:nvPr/>
        </p:nvSpPr>
        <p:spPr>
          <a:xfrm>
            <a:off x="-7542" y="-50737"/>
            <a:ext cx="12199541" cy="307777"/>
          </a:xfrm>
          <a:prstGeom prst="rect">
            <a:avLst/>
          </a:prstGeom>
          <a:solidFill>
            <a:srgbClr val="A6A6A6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it-IT" sz="1400" b="1" dirty="0">
                <a:latin typeface="Century Gothic" panose="020B0502020202020204" pitchFamily="34" charset="0"/>
              </a:rPr>
              <a:t>--ITALIA </a:t>
            </a:r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+ BERGAMO</a:t>
            </a:r>
            <a:r>
              <a:rPr lang="it-IT" sz="1400" b="1" dirty="0">
                <a:latin typeface="Century Gothic" panose="020B0502020202020204" pitchFamily="34" charset="0"/>
              </a:rPr>
              <a:t>--</a:t>
            </a:r>
          </a:p>
        </p:txBody>
      </p:sp>
    </p:spTree>
    <p:extLst>
      <p:ext uri="{BB962C8B-B14F-4D97-AF65-F5344CB8AC3E}">
        <p14:creationId xmlns:p14="http://schemas.microsoft.com/office/powerpoint/2010/main" val="2176159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10D848-5655-00F9-1A1F-7825F0FBC7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>
            <a:extLst>
              <a:ext uri="{FF2B5EF4-FFF2-40B4-BE49-F238E27FC236}">
                <a16:creationId xmlns:a16="http://schemas.microsoft.com/office/drawing/2014/main" id="{5178F2E4-E71A-87FC-526F-6D45413C3C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7215" y="2876210"/>
            <a:ext cx="5472000" cy="3129899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C5507B1F-FA9D-F81B-CFEC-CF9957395F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223" y="2777524"/>
            <a:ext cx="5602607" cy="3198382"/>
          </a:xfrm>
          <a:prstGeom prst="rect">
            <a:avLst/>
          </a:prstGeom>
        </p:spPr>
      </p:pic>
      <p:sp>
        <p:nvSpPr>
          <p:cNvPr id="33" name="Titolo 1">
            <a:extLst>
              <a:ext uri="{FF2B5EF4-FFF2-40B4-BE49-F238E27FC236}">
                <a16:creationId xmlns:a16="http://schemas.microsoft.com/office/drawing/2014/main" id="{AECD00D2-0AEB-16FD-555E-D4BCBDC7FBE1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776563" cy="1086548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Servizi|</a:t>
            </a: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kumimoji="0" lang="it-IT" sz="2200" b="1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Il trasporto merci si rileva il maggior servizio offerto da parte dei grossisti (47,8%) e dei dettaglianti (40,2); seguito dai servizi di assistenza con le riparazioni in officina (25,8% per i grossisti e 32,9% per i dettaglianti). </a:t>
            </a:r>
          </a:p>
        </p:txBody>
      </p:sp>
      <p:sp>
        <p:nvSpPr>
          <p:cNvPr id="3" name="CasellaDiTesto 9">
            <a:extLst>
              <a:ext uri="{FF2B5EF4-FFF2-40B4-BE49-F238E27FC236}">
                <a16:creationId xmlns:a16="http://schemas.microsoft.com/office/drawing/2014/main" id="{AD830CBF-0E5B-E299-8606-3A41D7720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59" y="1757803"/>
            <a:ext cx="117020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1800" b="0" dirty="0">
                <a:latin typeface="Century Gothic" panose="020B0502020202020204" pitchFamily="34" charset="0"/>
              </a:rPr>
              <a:t>In aggiunta alla vendita di prodotti, la Sua impresa offre anche qualcuno dei seguenti servizi ai propri clienti?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0D3F05B-4E2C-C0C4-968D-19A4FC199A7F}"/>
              </a:ext>
            </a:extLst>
          </p:cNvPr>
          <p:cNvSpPr txBox="1"/>
          <p:nvPr/>
        </p:nvSpPr>
        <p:spPr>
          <a:xfrm>
            <a:off x="6108337" y="2584537"/>
            <a:ext cx="5471485" cy="3474972"/>
          </a:xfrm>
          <a:prstGeom prst="rect">
            <a:avLst/>
          </a:prstGeom>
          <a:noFill/>
          <a:ln w="28575">
            <a:solidFill>
              <a:srgbClr val="2F5597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1398BE-EE81-3AFA-C14D-51CF1158F47C}"/>
              </a:ext>
            </a:extLst>
          </p:cNvPr>
          <p:cNvSpPr txBox="1"/>
          <p:nvPr/>
        </p:nvSpPr>
        <p:spPr>
          <a:xfrm>
            <a:off x="350712" y="2576786"/>
            <a:ext cx="5471485" cy="3474972"/>
          </a:xfrm>
          <a:prstGeom prst="rect">
            <a:avLst/>
          </a:prstGeom>
          <a:noFill/>
          <a:ln w="28575">
            <a:solidFill>
              <a:srgbClr val="ED7D31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C128E6E-BAF0-F0E6-F551-EF00CB6444A2}"/>
              </a:ext>
            </a:extLst>
          </p:cNvPr>
          <p:cNvSpPr txBox="1"/>
          <p:nvPr/>
        </p:nvSpPr>
        <p:spPr>
          <a:xfrm>
            <a:off x="321676" y="2398156"/>
            <a:ext cx="274116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COMMERCIO ALL’INGROSSO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261CFD3-3BC4-6714-F9C0-AEA2FE50EF57}"/>
              </a:ext>
            </a:extLst>
          </p:cNvPr>
          <p:cNvSpPr txBox="1"/>
          <p:nvPr/>
        </p:nvSpPr>
        <p:spPr>
          <a:xfrm>
            <a:off x="6088937" y="2397981"/>
            <a:ext cx="2741168" cy="307777"/>
          </a:xfrm>
          <a:prstGeom prst="rect">
            <a:avLst/>
          </a:prstGeom>
          <a:solidFill>
            <a:srgbClr val="203864"/>
          </a:solidFill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COMMERCIO AL DETTAGLIO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6BCEDF93-BACA-6445-AF37-D9D9B7EBB1D7}"/>
              </a:ext>
            </a:extLst>
          </p:cNvPr>
          <p:cNvGraphicFramePr>
            <a:graphicFrameLocks noGrp="1"/>
          </p:cNvGraphicFramePr>
          <p:nvPr/>
        </p:nvGraphicFramePr>
        <p:xfrm>
          <a:off x="4777643" y="2914182"/>
          <a:ext cx="727230" cy="289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230">
                  <a:extLst>
                    <a:ext uri="{9D8B030D-6E8A-4147-A177-3AD203B41FA5}">
                      <a16:colId xmlns:a16="http://schemas.microsoft.com/office/drawing/2014/main" val="4263966014"/>
                    </a:ext>
                  </a:extLst>
                </a:gridCol>
              </a:tblGrid>
              <a:tr h="413642"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48,3%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224368"/>
                  </a:ext>
                </a:extLst>
              </a:tr>
              <a:tr h="4136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20,7%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237878"/>
                  </a:ext>
                </a:extLst>
              </a:tr>
              <a:tr h="4136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20,7%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07721"/>
                  </a:ext>
                </a:extLst>
              </a:tr>
              <a:tr h="4136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24,1%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492387"/>
                  </a:ext>
                </a:extLst>
              </a:tr>
              <a:tr h="4136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20,7%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305432"/>
                  </a:ext>
                </a:extLst>
              </a:tr>
              <a:tr h="4136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3,4%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231068"/>
                  </a:ext>
                </a:extLst>
              </a:tr>
              <a:tr h="4136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3,4%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927495"/>
                  </a:ext>
                </a:extLst>
              </a:tr>
            </a:tbl>
          </a:graphicData>
        </a:graphic>
      </p:graphicFrame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7B0500EF-E48C-C672-1EAC-5E12706801B8}"/>
              </a:ext>
            </a:extLst>
          </p:cNvPr>
          <p:cNvSpPr/>
          <p:nvPr/>
        </p:nvSpPr>
        <p:spPr>
          <a:xfrm>
            <a:off x="4372135" y="2613464"/>
            <a:ext cx="1581184" cy="2434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Bergamo</a:t>
            </a:r>
            <a:endParaRPr lang="it-IT" sz="105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013BFDD6-E73A-3824-DF6B-88FD6F21956C}"/>
              </a:ext>
            </a:extLst>
          </p:cNvPr>
          <p:cNvGraphicFramePr>
            <a:graphicFrameLocks noGrp="1"/>
          </p:cNvGraphicFramePr>
          <p:nvPr/>
        </p:nvGraphicFramePr>
        <p:xfrm>
          <a:off x="10423546" y="2938617"/>
          <a:ext cx="727230" cy="289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230">
                  <a:extLst>
                    <a:ext uri="{9D8B030D-6E8A-4147-A177-3AD203B41FA5}">
                      <a16:colId xmlns:a16="http://schemas.microsoft.com/office/drawing/2014/main" val="4263966014"/>
                    </a:ext>
                  </a:extLst>
                </a:gridCol>
              </a:tblGrid>
              <a:tr h="413642"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45,2%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224368"/>
                  </a:ext>
                </a:extLst>
              </a:tr>
              <a:tr h="4136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32,3%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237878"/>
                  </a:ext>
                </a:extLst>
              </a:tr>
              <a:tr h="4136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22,6%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07721"/>
                  </a:ext>
                </a:extLst>
              </a:tr>
              <a:tr h="4136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32,3%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492387"/>
                  </a:ext>
                </a:extLst>
              </a:tr>
              <a:tr h="4136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16,1%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305432"/>
                  </a:ext>
                </a:extLst>
              </a:tr>
              <a:tr h="4136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6,5%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231068"/>
                  </a:ext>
                </a:extLst>
              </a:tr>
              <a:tr h="4136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12,9%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927495"/>
                  </a:ext>
                </a:extLst>
              </a:tr>
            </a:tbl>
          </a:graphicData>
        </a:graphic>
      </p:graphicFrame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A130D88D-794A-CB3A-0455-871D9DB71CD4}"/>
              </a:ext>
            </a:extLst>
          </p:cNvPr>
          <p:cNvSpPr/>
          <p:nvPr/>
        </p:nvSpPr>
        <p:spPr>
          <a:xfrm>
            <a:off x="10018038" y="2637899"/>
            <a:ext cx="1581184" cy="2434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Bergamo</a:t>
            </a:r>
            <a:endParaRPr lang="it-IT" sz="105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ttangolo 93">
            <a:extLst>
              <a:ext uri="{FF2B5EF4-FFF2-40B4-BE49-F238E27FC236}">
                <a16:creationId xmlns:a16="http://schemas.microsoft.com/office/drawing/2014/main" id="{C6290703-0DCE-9A3B-4A8A-A9441F5C3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6327731"/>
            <a:ext cx="11776563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2000" tIns="46800" rIns="72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Base campione: 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Grossisti e Dettaglianti. Intero campione</a:t>
            </a: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C0C48AC-0051-2C60-3E2A-BA8962AB5340}"/>
              </a:ext>
            </a:extLst>
          </p:cNvPr>
          <p:cNvSpPr txBox="1"/>
          <p:nvPr/>
        </p:nvSpPr>
        <p:spPr>
          <a:xfrm>
            <a:off x="-7542" y="-50737"/>
            <a:ext cx="12199541" cy="307777"/>
          </a:xfrm>
          <a:prstGeom prst="rect">
            <a:avLst/>
          </a:prstGeom>
          <a:solidFill>
            <a:srgbClr val="A6A6A6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it-IT" sz="1400" b="1" dirty="0">
                <a:latin typeface="Century Gothic" panose="020B0502020202020204" pitchFamily="34" charset="0"/>
              </a:rPr>
              <a:t>--ITALIA--</a:t>
            </a:r>
          </a:p>
        </p:txBody>
      </p:sp>
    </p:spTree>
    <p:extLst>
      <p:ext uri="{BB962C8B-B14F-4D97-AF65-F5344CB8AC3E}">
        <p14:creationId xmlns:p14="http://schemas.microsoft.com/office/powerpoint/2010/main" val="2590756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1974B4-0988-BC4F-D0A4-9926A392A6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141E3DD8-5F34-5799-7AAA-1F0A9EDEEEC4}"/>
              </a:ext>
            </a:extLst>
          </p:cNvPr>
          <p:cNvSpPr txBox="1"/>
          <p:nvPr/>
        </p:nvSpPr>
        <p:spPr>
          <a:xfrm>
            <a:off x="5010539" y="2295331"/>
            <a:ext cx="6587412" cy="3946849"/>
          </a:xfrm>
          <a:prstGeom prst="rect">
            <a:avLst/>
          </a:prstGeom>
          <a:noFill/>
          <a:ln w="28575">
            <a:solidFill>
              <a:srgbClr val="ED7D31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B527F873-A0BF-993A-7D3D-73B09BC2FB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13409" y="2075869"/>
            <a:ext cx="5352752" cy="3042168"/>
          </a:xfrm>
          <a:prstGeom prst="rect">
            <a:avLst/>
          </a:prstGeom>
        </p:spPr>
      </p:pic>
      <p:sp>
        <p:nvSpPr>
          <p:cNvPr id="33" name="Titolo 1">
            <a:extLst>
              <a:ext uri="{FF2B5EF4-FFF2-40B4-BE49-F238E27FC236}">
                <a16:creationId xmlns:a16="http://schemas.microsoft.com/office/drawing/2014/main" id="{696ADD9B-8C56-0057-9331-ADCCD38BE869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776563" cy="1425102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E-commerce|</a:t>
            </a: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kumimoji="0" lang="it-IT" sz="2200" b="1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Il 22,5% dei grossisti effettua vendite tramite commercio elettronico (oltre il 24% a Bergamo). La piattaforma maggiormente utilizzata per le vendite è il proprio sito web (87,5%). Il 7,0% del fatturato in Italia dell’ultimo biennio è stato prodotto tramite e-commerce.</a:t>
            </a:r>
          </a:p>
        </p:txBody>
      </p:sp>
      <p:sp>
        <p:nvSpPr>
          <p:cNvPr id="3" name="CasellaDiTesto 9">
            <a:extLst>
              <a:ext uri="{FF2B5EF4-FFF2-40B4-BE49-F238E27FC236}">
                <a16:creationId xmlns:a16="http://schemas.microsoft.com/office/drawing/2014/main" id="{FCD84B88-B373-67F9-310B-2A066099F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59" y="1757803"/>
            <a:ext cx="117020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1800" b="0" dirty="0">
                <a:latin typeface="Century Gothic" panose="020B0502020202020204" pitchFamily="34" charset="0"/>
              </a:rPr>
              <a:t>La Sua impresa effettua vendite tramite il commercio elettronico?</a:t>
            </a:r>
            <a:endParaRPr lang="it-IT" altLang="ja-JP" sz="1800" b="0" dirty="0">
              <a:latin typeface="Century Gothic" panose="020B0502020202020204" pitchFamily="34" charset="0"/>
            </a:endParaRP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C03D1C8A-A80C-1E62-6098-18E458383273}"/>
              </a:ext>
            </a:extLst>
          </p:cNvPr>
          <p:cNvSpPr/>
          <p:nvPr/>
        </p:nvSpPr>
        <p:spPr>
          <a:xfrm>
            <a:off x="3111487" y="2770938"/>
            <a:ext cx="1656456" cy="4532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rgbClr val="ED7D31"/>
                </a:solidFill>
                <a:latin typeface="Century Gothic" panose="020B0502020202020204" pitchFamily="34" charset="0"/>
              </a:rPr>
              <a:t>22,5%</a:t>
            </a:r>
          </a:p>
          <a:p>
            <a:r>
              <a:rPr lang="it-IT" sz="2400" dirty="0">
                <a:solidFill>
                  <a:srgbClr val="ED7D31"/>
                </a:solidFill>
                <a:latin typeface="Century Gothic" panose="020B0502020202020204" pitchFamily="34" charset="0"/>
              </a:rPr>
              <a:t>Sì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73004AC2-A855-76CC-C92B-71EDCA95A0E3}"/>
              </a:ext>
            </a:extLst>
          </p:cNvPr>
          <p:cNvSpPr/>
          <p:nvPr/>
        </p:nvSpPr>
        <p:spPr>
          <a:xfrm>
            <a:off x="335359" y="4730866"/>
            <a:ext cx="990610" cy="36715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</a:rPr>
              <a:t>77,5%</a:t>
            </a:r>
            <a:br>
              <a:rPr lang="it-IT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</a:rPr>
              <a:t>No</a:t>
            </a:r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20041087-C8BE-CEBB-C1C9-5888C1186EDA}"/>
              </a:ext>
            </a:extLst>
          </p:cNvPr>
          <p:cNvSpPr/>
          <p:nvPr/>
        </p:nvSpPr>
        <p:spPr>
          <a:xfrm>
            <a:off x="4324735" y="2693008"/>
            <a:ext cx="601824" cy="563734"/>
          </a:xfrm>
          <a:prstGeom prst="rightArrow">
            <a:avLst/>
          </a:prstGeom>
          <a:solidFill>
            <a:srgbClr val="ED7D3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CasellaDiTesto 9">
            <a:extLst>
              <a:ext uri="{FF2B5EF4-FFF2-40B4-BE49-F238E27FC236}">
                <a16:creationId xmlns:a16="http://schemas.microsoft.com/office/drawing/2014/main" id="{67A1EE69-15B3-59FB-8721-94877E2C9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7349" y="2507088"/>
            <a:ext cx="4982829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1600" b="1" i="1" dirty="0">
                <a:latin typeface="Century Gothic" panose="020B0502020202020204" pitchFamily="34" charset="0"/>
              </a:rPr>
              <a:t>(Solo a coloro che fanno E-Commerce) </a:t>
            </a:r>
            <a:r>
              <a:rPr lang="it-IT" sz="1800" b="0" dirty="0">
                <a:latin typeface="Century Gothic" panose="020B0502020202020204" pitchFamily="34" charset="0"/>
              </a:rPr>
              <a:t>Attraverso quale piattaforma effettuate e-commerce? </a:t>
            </a:r>
            <a:endParaRPr lang="it-IT" altLang="ja-JP" sz="1800" b="0" dirty="0">
              <a:latin typeface="Century Gothic" panose="020B0502020202020204" pitchFamily="34" charset="0"/>
            </a:endParaRPr>
          </a:p>
        </p:txBody>
      </p:sp>
      <p:graphicFrame>
        <p:nvGraphicFramePr>
          <p:cNvPr id="14" name="Tabella 13">
            <a:extLst>
              <a:ext uri="{FF2B5EF4-FFF2-40B4-BE49-F238E27FC236}">
                <a16:creationId xmlns:a16="http://schemas.microsoft.com/office/drawing/2014/main" id="{BAFB6C93-A873-FE99-987E-D26D0BE2BFBE}"/>
              </a:ext>
            </a:extLst>
          </p:cNvPr>
          <p:cNvGraphicFramePr>
            <a:graphicFrameLocks noGrp="1"/>
          </p:cNvGraphicFramePr>
          <p:nvPr/>
        </p:nvGraphicFramePr>
        <p:xfrm>
          <a:off x="5213298" y="3343468"/>
          <a:ext cx="2027936" cy="157565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27936">
                  <a:extLst>
                    <a:ext uri="{9D8B030D-6E8A-4147-A177-3AD203B41FA5}">
                      <a16:colId xmlns:a16="http://schemas.microsoft.com/office/drawing/2014/main" val="2641855228"/>
                    </a:ext>
                  </a:extLst>
                </a:gridCol>
              </a:tblGrid>
              <a:tr h="66125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Proprio sito web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810004"/>
                  </a:ext>
                </a:extLst>
              </a:tr>
              <a:tr h="39675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Marketplace</a:t>
                      </a:r>
                      <a:b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it-IT" sz="1200" b="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(es. Amazon, e-bay, etc)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994740"/>
                  </a:ext>
                </a:extLst>
              </a:tr>
              <a:tr h="39675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Proprie pagine sui social network</a:t>
                      </a:r>
                      <a:endParaRPr lang="it-IT" sz="1200" b="0" i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22628"/>
                  </a:ext>
                </a:extLst>
              </a:tr>
            </a:tbl>
          </a:graphicData>
        </a:graphic>
      </p:graphicFrame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7A186B7D-8BB2-BAA0-9E62-51BB5ADEEFBC}"/>
              </a:ext>
            </a:extLst>
          </p:cNvPr>
          <p:cNvSpPr/>
          <p:nvPr/>
        </p:nvSpPr>
        <p:spPr>
          <a:xfrm>
            <a:off x="4603696" y="5052255"/>
            <a:ext cx="5264202" cy="580872"/>
          </a:xfrm>
          <a:prstGeom prst="roundRect">
            <a:avLst/>
          </a:prstGeom>
          <a:solidFill>
            <a:srgbClr val="ED7D3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Nell’ultimo biennio 2023/2024 è stato prodotto dal commercio online il </a:t>
            </a:r>
            <a:r>
              <a:rPr lang="it-IT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7,0%</a:t>
            </a:r>
            <a:r>
              <a:rPr lang="it-IT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it-IT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del fatturato dell’impresa</a:t>
            </a:r>
            <a:endParaRPr lang="it-IT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Rettangolo 93">
            <a:extLst>
              <a:ext uri="{FF2B5EF4-FFF2-40B4-BE49-F238E27FC236}">
                <a16:creationId xmlns:a16="http://schemas.microsoft.com/office/drawing/2014/main" id="{894BD060-E598-670C-C042-F85692454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3299" y="5780709"/>
            <a:ext cx="6384652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2000" tIns="46800" rIns="72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Base campione: 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40 casi di cui 7 di Bergamo. </a:t>
            </a:r>
            <a:r>
              <a:rPr lang="it-IT" altLang="it-IT" sz="1000" b="0" dirty="0">
                <a:solidFill>
                  <a:srgbClr val="000000"/>
                </a:solidFill>
                <a:latin typeface="Century Gothic" panose="020B0502020202020204" pitchFamily="34" charset="0"/>
              </a:rPr>
              <a:t>La somma delle percentuali è diversa da 100,0 perché erano ammesse risposte multiple.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 </a:t>
            </a:r>
            <a:r>
              <a:rPr lang="it-IT" sz="1000" b="1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I dati sono riportati all’universo.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 </a:t>
            </a: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1C998F27-05F4-B759-53BF-2985FB8B1E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332" y="3285373"/>
            <a:ext cx="3557625" cy="1707028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1D25EC3C-939C-CBDE-870B-C49C4C73C018}"/>
              </a:ext>
            </a:extLst>
          </p:cNvPr>
          <p:cNvSpPr txBox="1"/>
          <p:nvPr/>
        </p:nvSpPr>
        <p:spPr>
          <a:xfrm>
            <a:off x="3022998" y="3477970"/>
            <a:ext cx="1202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highlight>
                  <a:srgbClr val="D9D9D9"/>
                </a:highlight>
                <a:latin typeface="Century Gothic" panose="020B0502020202020204" pitchFamily="34" charset="0"/>
              </a:rPr>
              <a:t>24,1%</a:t>
            </a:r>
          </a:p>
        </p:txBody>
      </p:sp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8F18F962-C1D9-13A3-AEDF-C935CCB67FFC}"/>
              </a:ext>
            </a:extLst>
          </p:cNvPr>
          <p:cNvGraphicFramePr>
            <a:graphicFrameLocks noGrp="1"/>
          </p:cNvGraphicFramePr>
          <p:nvPr/>
        </p:nvGraphicFramePr>
        <p:xfrm>
          <a:off x="10510935" y="3390991"/>
          <a:ext cx="810758" cy="1707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758">
                  <a:extLst>
                    <a:ext uri="{9D8B030D-6E8A-4147-A177-3AD203B41FA5}">
                      <a16:colId xmlns:a16="http://schemas.microsoft.com/office/drawing/2014/main" val="4263966014"/>
                    </a:ext>
                  </a:extLst>
                </a:gridCol>
              </a:tblGrid>
              <a:tr h="569010"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71,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224368"/>
                  </a:ext>
                </a:extLst>
              </a:tr>
              <a:tr h="569010"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42,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07721"/>
                  </a:ext>
                </a:extLst>
              </a:tr>
              <a:tr h="5690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14,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492387"/>
                  </a:ext>
                </a:extLst>
              </a:tr>
            </a:tbl>
          </a:graphicData>
        </a:graphic>
      </p:graphicFrame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A34DBEBD-2E75-002F-6BCC-F764B7964E2E}"/>
              </a:ext>
            </a:extLst>
          </p:cNvPr>
          <p:cNvSpPr/>
          <p:nvPr/>
        </p:nvSpPr>
        <p:spPr>
          <a:xfrm>
            <a:off x="10105427" y="3083412"/>
            <a:ext cx="1581184" cy="2434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Bergamo</a:t>
            </a:r>
            <a:endParaRPr lang="it-IT" sz="1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ttangolo con angoli arrotondati 20">
            <a:extLst>
              <a:ext uri="{FF2B5EF4-FFF2-40B4-BE49-F238E27FC236}">
                <a16:creationId xmlns:a16="http://schemas.microsoft.com/office/drawing/2014/main" id="{B27C9FA9-9AC6-E2C0-E3AB-24B489DEBE7C}"/>
              </a:ext>
            </a:extLst>
          </p:cNvPr>
          <p:cNvSpPr/>
          <p:nvPr/>
        </p:nvSpPr>
        <p:spPr>
          <a:xfrm>
            <a:off x="2754568" y="4011456"/>
            <a:ext cx="1739302" cy="2434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Bergamo</a:t>
            </a:r>
            <a:endParaRPr lang="it-IT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Rettangolo 93">
            <a:extLst>
              <a:ext uri="{FF2B5EF4-FFF2-40B4-BE49-F238E27FC236}">
                <a16:creationId xmlns:a16="http://schemas.microsoft.com/office/drawing/2014/main" id="{853E0259-69F7-FAA9-47B7-686403DD3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6327731"/>
            <a:ext cx="11776563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2000" tIns="46800" rIns="72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Base campione: 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Solo Grossisti.</a:t>
            </a: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6BBB211-DDF7-116C-CCD3-7D0722F35640}"/>
              </a:ext>
            </a:extLst>
          </p:cNvPr>
          <p:cNvSpPr txBox="1"/>
          <p:nvPr/>
        </p:nvSpPr>
        <p:spPr>
          <a:xfrm>
            <a:off x="-7542" y="-50737"/>
            <a:ext cx="12199541" cy="307777"/>
          </a:xfrm>
          <a:prstGeom prst="rect">
            <a:avLst/>
          </a:prstGeom>
          <a:solidFill>
            <a:srgbClr val="A6A6A6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it-IT" sz="1400" b="1" dirty="0">
                <a:latin typeface="Century Gothic" panose="020B0502020202020204" pitchFamily="34" charset="0"/>
              </a:rPr>
              <a:t>--ITALIA GROSSISTI </a:t>
            </a:r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+ BERGAMO GROSSISTI</a:t>
            </a:r>
            <a:r>
              <a:rPr lang="it-IT" sz="1400" b="1" dirty="0">
                <a:latin typeface="Century Gothic" panose="020B0502020202020204" pitchFamily="34" charset="0"/>
              </a:rPr>
              <a:t>--</a:t>
            </a:r>
          </a:p>
        </p:txBody>
      </p:sp>
    </p:spTree>
    <p:extLst>
      <p:ext uri="{BB962C8B-B14F-4D97-AF65-F5344CB8AC3E}">
        <p14:creationId xmlns:p14="http://schemas.microsoft.com/office/powerpoint/2010/main" val="2824568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17EDC-B36B-F83E-1554-82B6E0F51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>
            <a:extLst>
              <a:ext uri="{FF2B5EF4-FFF2-40B4-BE49-F238E27FC236}">
                <a16:creationId xmlns:a16="http://schemas.microsoft.com/office/drawing/2014/main" id="{2550E6DE-9ECF-DCBE-52B2-13F8B0A805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50624" y="2055085"/>
            <a:ext cx="5358848" cy="3042168"/>
          </a:xfrm>
          <a:prstGeom prst="rect">
            <a:avLst/>
          </a:prstGeom>
        </p:spPr>
      </p:pic>
      <p:sp>
        <p:nvSpPr>
          <p:cNvPr id="33" name="Titolo 1">
            <a:extLst>
              <a:ext uri="{FF2B5EF4-FFF2-40B4-BE49-F238E27FC236}">
                <a16:creationId xmlns:a16="http://schemas.microsoft.com/office/drawing/2014/main" id="{06359915-CD64-814D-A796-5C17ADB820AE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776563" cy="1086548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E-commerce|</a:t>
            </a: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kumimoji="0" lang="it-IT" sz="2200" b="1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Il 31,7% dei dettaglianti effettua vendite tramite commercio elettrico (29% a Bergamo). Il proprio sito web (100%) è la piattaforma più utilizzata. Nell’ultimo biennio, il 7,0% del fatturato dell’impresa è stato prodotto tramite e-commerce.</a:t>
            </a:r>
          </a:p>
        </p:txBody>
      </p:sp>
      <p:sp>
        <p:nvSpPr>
          <p:cNvPr id="3" name="CasellaDiTesto 9">
            <a:extLst>
              <a:ext uri="{FF2B5EF4-FFF2-40B4-BE49-F238E27FC236}">
                <a16:creationId xmlns:a16="http://schemas.microsoft.com/office/drawing/2014/main" id="{D990BFE3-66CC-BE00-1421-F02F8BD69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59" y="1757803"/>
            <a:ext cx="117020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1800" b="0" dirty="0">
                <a:latin typeface="Century Gothic" panose="020B0502020202020204" pitchFamily="34" charset="0"/>
              </a:rPr>
              <a:t>La Sua impresa effettua vendite tramite il commercio elettronico?</a:t>
            </a:r>
            <a:endParaRPr lang="it-IT" altLang="ja-JP" sz="1800" b="0" dirty="0">
              <a:latin typeface="Century Gothic" panose="020B0502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C8316BE-A227-4273-DB29-AA022DF6611D}"/>
              </a:ext>
            </a:extLst>
          </p:cNvPr>
          <p:cNvSpPr txBox="1"/>
          <p:nvPr/>
        </p:nvSpPr>
        <p:spPr>
          <a:xfrm>
            <a:off x="5010539" y="2295331"/>
            <a:ext cx="6587412" cy="3946849"/>
          </a:xfrm>
          <a:prstGeom prst="rect">
            <a:avLst/>
          </a:prstGeom>
          <a:noFill/>
          <a:ln w="28575">
            <a:solidFill>
              <a:srgbClr val="203864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445C1E0F-F2C8-AF71-F81B-D21716EC7DA1}"/>
              </a:ext>
            </a:extLst>
          </p:cNvPr>
          <p:cNvSpPr/>
          <p:nvPr/>
        </p:nvSpPr>
        <p:spPr>
          <a:xfrm>
            <a:off x="3111487" y="2770938"/>
            <a:ext cx="1656456" cy="45327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31,7%</a:t>
            </a:r>
          </a:p>
          <a:p>
            <a:r>
              <a:rPr lang="it-IT" sz="2400" dirty="0">
                <a:solidFill>
                  <a:srgbClr val="203864"/>
                </a:solidFill>
                <a:latin typeface="Century Gothic" panose="020B0502020202020204" pitchFamily="34" charset="0"/>
              </a:rPr>
              <a:t>Sì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72B455F8-1BD1-5D16-AECF-8C8AC8FBE3EB}"/>
              </a:ext>
            </a:extLst>
          </p:cNvPr>
          <p:cNvSpPr/>
          <p:nvPr/>
        </p:nvSpPr>
        <p:spPr>
          <a:xfrm>
            <a:off x="335359" y="4730866"/>
            <a:ext cx="990610" cy="36715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</a:rPr>
              <a:t>68,3%</a:t>
            </a:r>
            <a:br>
              <a:rPr lang="it-IT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it-IT" dirty="0">
                <a:solidFill>
                  <a:schemeClr val="tx1"/>
                </a:solidFill>
                <a:latin typeface="Century Gothic" panose="020B0502020202020204" pitchFamily="34" charset="0"/>
              </a:rPr>
              <a:t>No</a:t>
            </a:r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62250CF3-B512-B559-5F24-5E4CCB885111}"/>
              </a:ext>
            </a:extLst>
          </p:cNvPr>
          <p:cNvSpPr/>
          <p:nvPr/>
        </p:nvSpPr>
        <p:spPr>
          <a:xfrm>
            <a:off x="4324735" y="2693008"/>
            <a:ext cx="601824" cy="563734"/>
          </a:xfrm>
          <a:prstGeom prst="rightArrow">
            <a:avLst/>
          </a:prstGeom>
          <a:solidFill>
            <a:srgbClr val="203864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3FE4E2A-670A-DF61-BBB0-7CEC06B1E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7349" y="2507088"/>
            <a:ext cx="63699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1600" b="1" i="1" dirty="0">
                <a:latin typeface="Century Gothic" panose="020B0502020202020204" pitchFamily="34" charset="0"/>
              </a:rPr>
              <a:t>(Solo a coloro che fanno E-Commerce) </a:t>
            </a:r>
            <a:r>
              <a:rPr lang="it-IT" sz="1800" b="0" dirty="0">
                <a:latin typeface="Century Gothic" panose="020B0502020202020204" pitchFamily="34" charset="0"/>
              </a:rPr>
              <a:t>Attraverso quale piattaforma effettuate e-commerce? </a:t>
            </a:r>
            <a:endParaRPr lang="it-IT" altLang="ja-JP" sz="1800" b="0" dirty="0">
              <a:latin typeface="Century Gothic" panose="020B0502020202020204" pitchFamily="34" charset="0"/>
            </a:endParaRPr>
          </a:p>
        </p:txBody>
      </p:sp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F3D58A76-A1C1-835C-5C00-5D80B21ADCB3}"/>
              </a:ext>
            </a:extLst>
          </p:cNvPr>
          <p:cNvGraphicFramePr>
            <a:graphicFrameLocks noGrp="1"/>
          </p:cNvGraphicFramePr>
          <p:nvPr/>
        </p:nvGraphicFramePr>
        <p:xfrm>
          <a:off x="5213298" y="3343468"/>
          <a:ext cx="2027936" cy="157565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27936">
                  <a:extLst>
                    <a:ext uri="{9D8B030D-6E8A-4147-A177-3AD203B41FA5}">
                      <a16:colId xmlns:a16="http://schemas.microsoft.com/office/drawing/2014/main" val="2641855228"/>
                    </a:ext>
                  </a:extLst>
                </a:gridCol>
              </a:tblGrid>
              <a:tr h="66125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Proprio sito web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810004"/>
                  </a:ext>
                </a:extLst>
              </a:tr>
              <a:tr h="39675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Proprie pagine sui social network</a:t>
                      </a:r>
                      <a:endParaRPr lang="it-IT" sz="1200" b="0" i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994740"/>
                  </a:ext>
                </a:extLst>
              </a:tr>
              <a:tr h="39675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Marketplace</a:t>
                      </a:r>
                      <a:b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it-IT" sz="1200" b="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(es. Amazon, e-bay, etc)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22628"/>
                  </a:ext>
                </a:extLst>
              </a:tr>
            </a:tbl>
          </a:graphicData>
        </a:graphic>
      </p:graphicFrame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2B604991-E734-0044-0873-6831343E58F8}"/>
              </a:ext>
            </a:extLst>
          </p:cNvPr>
          <p:cNvSpPr/>
          <p:nvPr/>
        </p:nvSpPr>
        <p:spPr>
          <a:xfrm>
            <a:off x="4615318" y="5043990"/>
            <a:ext cx="5249915" cy="580872"/>
          </a:xfrm>
          <a:prstGeom prst="roundRect">
            <a:avLst/>
          </a:prstGeom>
          <a:solidFill>
            <a:srgbClr val="203864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Nell’ultimo biennio 2023/2024 è stato prodotto dal commercio online il </a:t>
            </a:r>
            <a:r>
              <a:rPr lang="it-IT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7,0%</a:t>
            </a:r>
            <a:r>
              <a:rPr lang="it-IT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it-IT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del fatturato dell’impresa</a:t>
            </a:r>
            <a:endParaRPr lang="it-IT" sz="1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ettangolo 93">
            <a:extLst>
              <a:ext uri="{FF2B5EF4-FFF2-40B4-BE49-F238E27FC236}">
                <a16:creationId xmlns:a16="http://schemas.microsoft.com/office/drawing/2014/main" id="{E2745255-AD23-20ED-69E1-5E9995946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3298" y="5780709"/>
            <a:ext cx="638465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2000" tIns="46800" rIns="72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Base campione: 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26 casi. </a:t>
            </a:r>
            <a:r>
              <a:rPr lang="it-IT" altLang="it-IT" sz="1000" b="0" dirty="0">
                <a:solidFill>
                  <a:srgbClr val="000000"/>
                </a:solidFill>
                <a:latin typeface="Century Gothic" panose="020B0502020202020204" pitchFamily="34" charset="0"/>
              </a:rPr>
              <a:t>La somma delle percentuali è diversa da 100,0 perché erano ammesse risposte multiple.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 </a:t>
            </a:r>
            <a:r>
              <a:rPr lang="it-IT" sz="1000" b="1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I dati sono riportati all’universo.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 </a:t>
            </a: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DAE927F-FD19-DFF2-3E5C-6B56C5B852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9307" y="3259860"/>
            <a:ext cx="3419011" cy="1707028"/>
          </a:xfrm>
          <a:prstGeom prst="rect">
            <a:avLst/>
          </a:prstGeom>
        </p:spPr>
      </p:pic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6362CF8F-EB0A-4223-7C99-31383EBD9E47}"/>
              </a:ext>
            </a:extLst>
          </p:cNvPr>
          <p:cNvGraphicFramePr>
            <a:graphicFrameLocks noGrp="1"/>
          </p:cNvGraphicFramePr>
          <p:nvPr/>
        </p:nvGraphicFramePr>
        <p:xfrm>
          <a:off x="10510935" y="3390991"/>
          <a:ext cx="810758" cy="1707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758">
                  <a:extLst>
                    <a:ext uri="{9D8B030D-6E8A-4147-A177-3AD203B41FA5}">
                      <a16:colId xmlns:a16="http://schemas.microsoft.com/office/drawing/2014/main" val="4263966014"/>
                    </a:ext>
                  </a:extLst>
                </a:gridCol>
              </a:tblGrid>
              <a:tr h="569010"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100,0%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224368"/>
                  </a:ext>
                </a:extLst>
              </a:tr>
              <a:tr h="569010"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22,2%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07721"/>
                  </a:ext>
                </a:extLst>
              </a:tr>
              <a:tr h="5690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33,3%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492387"/>
                  </a:ext>
                </a:extLst>
              </a:tr>
            </a:tbl>
          </a:graphicData>
        </a:graphic>
      </p:graphicFrame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B41798D9-FC6B-0DBD-1925-2E5E4D63D6BF}"/>
              </a:ext>
            </a:extLst>
          </p:cNvPr>
          <p:cNvSpPr/>
          <p:nvPr/>
        </p:nvSpPr>
        <p:spPr>
          <a:xfrm>
            <a:off x="10105427" y="3108126"/>
            <a:ext cx="1581184" cy="2434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Bergamo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144D968-F61D-FB69-3288-F20C0BAC5F3A}"/>
              </a:ext>
            </a:extLst>
          </p:cNvPr>
          <p:cNvSpPr txBox="1"/>
          <p:nvPr/>
        </p:nvSpPr>
        <p:spPr>
          <a:xfrm>
            <a:off x="3022998" y="3477970"/>
            <a:ext cx="1202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highlight>
                  <a:srgbClr val="D9D9D9"/>
                </a:highlight>
                <a:latin typeface="Century Gothic" panose="020B0502020202020204" pitchFamily="34" charset="0"/>
              </a:rPr>
              <a:t>29,0%</a:t>
            </a:r>
          </a:p>
        </p:txBody>
      </p:sp>
      <p:sp>
        <p:nvSpPr>
          <p:cNvPr id="20" name="Rettangolo con angoli arrotondati 19">
            <a:extLst>
              <a:ext uri="{FF2B5EF4-FFF2-40B4-BE49-F238E27FC236}">
                <a16:creationId xmlns:a16="http://schemas.microsoft.com/office/drawing/2014/main" id="{5DADD31E-219F-C60B-157F-A0BD48FD0720}"/>
              </a:ext>
            </a:extLst>
          </p:cNvPr>
          <p:cNvSpPr/>
          <p:nvPr/>
        </p:nvSpPr>
        <p:spPr>
          <a:xfrm>
            <a:off x="2833627" y="4042119"/>
            <a:ext cx="1581184" cy="2434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Bergamo</a:t>
            </a:r>
          </a:p>
        </p:txBody>
      </p:sp>
      <p:sp>
        <p:nvSpPr>
          <p:cNvPr id="21" name="Rettangolo 93">
            <a:extLst>
              <a:ext uri="{FF2B5EF4-FFF2-40B4-BE49-F238E27FC236}">
                <a16:creationId xmlns:a16="http://schemas.microsoft.com/office/drawing/2014/main" id="{9B66D784-E404-04F6-FB72-648E193BA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6327731"/>
            <a:ext cx="11776563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2000" tIns="46800" rIns="72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Base campione: 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Solo Dettaglianti.</a:t>
            </a: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3C547BB2-AF1A-5ECA-3756-DC4BF372BB59}"/>
              </a:ext>
            </a:extLst>
          </p:cNvPr>
          <p:cNvSpPr txBox="1"/>
          <p:nvPr/>
        </p:nvSpPr>
        <p:spPr>
          <a:xfrm>
            <a:off x="-7542" y="-50737"/>
            <a:ext cx="12199541" cy="307777"/>
          </a:xfrm>
          <a:prstGeom prst="rect">
            <a:avLst/>
          </a:prstGeom>
          <a:solidFill>
            <a:srgbClr val="A6A6A6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it-IT" sz="1400" b="1" dirty="0">
                <a:latin typeface="Century Gothic" panose="020B0502020202020204" pitchFamily="34" charset="0"/>
              </a:rPr>
              <a:t>--ITALIA DETTAGLIANTI </a:t>
            </a:r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+ BERGAMO DETTAGLIANTI</a:t>
            </a:r>
            <a:r>
              <a:rPr lang="it-IT" sz="1400" b="1" dirty="0">
                <a:latin typeface="Century Gothic" panose="020B0502020202020204" pitchFamily="34" charset="0"/>
              </a:rPr>
              <a:t>--</a:t>
            </a:r>
          </a:p>
        </p:txBody>
      </p:sp>
    </p:spTree>
    <p:extLst>
      <p:ext uri="{BB962C8B-B14F-4D97-AF65-F5344CB8AC3E}">
        <p14:creationId xmlns:p14="http://schemas.microsoft.com/office/powerpoint/2010/main" val="3097496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03F8F6-0A0B-5F33-2187-66F3F46132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4BC31E28-5F59-1AAE-0F43-9A4F0F4291BA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776563" cy="1425102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Investimenti |</a:t>
            </a: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lang="it-IT" sz="2200" b="1" dirty="0">
                <a:latin typeface="Century Gothic" panose="020B0502020202020204" pitchFamily="34" charset="0"/>
                <a:ea typeface="MS PGothic" charset="0"/>
                <a:cs typeface="Arial"/>
              </a:rPr>
              <a:t>L’innovazione </a:t>
            </a:r>
            <a:r>
              <a:rPr kumimoji="0" lang="it-IT" sz="2200" b="1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della gamma prodotti è stato l’investimento maggioritario nel biennio 2023/2024 per i grossisti. Esso manterrà il primato anche per gli anni 2025/2026 con la scelta prioritaria di investire in una gamma di prodotti più specializzata e settoriale (82,4%).</a:t>
            </a:r>
          </a:p>
        </p:txBody>
      </p:sp>
      <p:sp>
        <p:nvSpPr>
          <p:cNvPr id="3" name="CasellaDiTesto 9">
            <a:extLst>
              <a:ext uri="{FF2B5EF4-FFF2-40B4-BE49-F238E27FC236}">
                <a16:creationId xmlns:a16="http://schemas.microsoft.com/office/drawing/2014/main" id="{F56FB82F-3961-3FBB-724F-D6507D510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59" y="1757803"/>
            <a:ext cx="117020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1800" b="0" dirty="0">
                <a:latin typeface="Century Gothic" panose="020B0502020202020204" pitchFamily="34" charset="0"/>
              </a:rPr>
              <a:t>Nell’ultimo biennio 2023/2024, avete effettuato degli investimenti in alcuni dei seguenti ambiti? Pensando invece al biennio 2025/2026, effettuerete degli investimenti in alcuni dei seguenti ambiti?</a:t>
            </a:r>
            <a:endParaRPr lang="it-IT" altLang="ja-JP" sz="1800" b="0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5D78DF3-4CA6-5BCF-BA28-FC3B1B276D2A}"/>
              </a:ext>
            </a:extLst>
          </p:cNvPr>
          <p:cNvGraphicFramePr>
            <a:graphicFrameLocks noGrp="1"/>
          </p:cNvGraphicFramePr>
          <p:nvPr/>
        </p:nvGraphicFramePr>
        <p:xfrm>
          <a:off x="4842698" y="3183657"/>
          <a:ext cx="3146751" cy="257983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46751">
                  <a:extLst>
                    <a:ext uri="{9D8B030D-6E8A-4147-A177-3AD203B41FA5}">
                      <a16:colId xmlns:a16="http://schemas.microsoft.com/office/drawing/2014/main" val="2641855228"/>
                    </a:ext>
                  </a:extLst>
                </a:gridCol>
              </a:tblGrid>
              <a:tr h="335475"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Innovazione della gamma prodotti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810004"/>
                  </a:ext>
                </a:extLst>
              </a:tr>
              <a:tr h="295014"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Nuovi servizi alla clientela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994740"/>
                  </a:ext>
                </a:extLst>
              </a:tr>
              <a:tr h="491690"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Investimenti mirati alla diversificazione della clientela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22628"/>
                  </a:ext>
                </a:extLst>
              </a:tr>
              <a:tr h="491690"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Nuovi servizi di manutenzione e assistenza post-vendita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935532"/>
                  </a:ext>
                </a:extLst>
              </a:tr>
              <a:tr h="335475"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Commercio elettronico </a:t>
                      </a:r>
                      <a:r>
                        <a:rPr lang="it-IT" sz="1200" b="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(Online)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875161"/>
                  </a:ext>
                </a:extLst>
              </a:tr>
              <a:tr h="335475"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Apertura di nuovi punti vendita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043131"/>
                  </a:ext>
                </a:extLst>
              </a:tr>
              <a:tr h="295014"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Altro</a:t>
                      </a:r>
                      <a:endParaRPr lang="it-IT" sz="1200" b="0" i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711749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BC7F8C96-BE10-B234-0711-7259F0D3CF00}"/>
              </a:ext>
            </a:extLst>
          </p:cNvPr>
          <p:cNvSpPr txBox="1"/>
          <p:nvPr/>
        </p:nvSpPr>
        <p:spPr>
          <a:xfrm>
            <a:off x="2002068" y="2746224"/>
            <a:ext cx="274116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BIENNIO 2023/2024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2939B06-AF3D-F3AC-59F4-08CF5AB8644B}"/>
              </a:ext>
            </a:extLst>
          </p:cNvPr>
          <p:cNvSpPr txBox="1"/>
          <p:nvPr/>
        </p:nvSpPr>
        <p:spPr>
          <a:xfrm>
            <a:off x="8148883" y="2741608"/>
            <a:ext cx="2741168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BIENNIO 2025/2026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FE2A9424-3653-B4DC-26EB-276EA8A41B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27" y="3049385"/>
            <a:ext cx="3676207" cy="2938527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A1B550CB-5681-40CA-3779-517453F5D9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0363" y="3043289"/>
            <a:ext cx="3682303" cy="2944623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79BE4F43-8778-869C-EF6E-7DE44851A7E4}"/>
              </a:ext>
            </a:extLst>
          </p:cNvPr>
          <p:cNvCxnSpPr/>
          <p:nvPr/>
        </p:nvCxnSpPr>
        <p:spPr>
          <a:xfrm flipH="1">
            <a:off x="932873" y="3389744"/>
            <a:ext cx="1339272" cy="0"/>
          </a:xfrm>
          <a:prstGeom prst="line">
            <a:avLst/>
          </a:prstGeom>
          <a:ln w="1905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7A38A30A-93C0-B00B-8682-D64696223B31}"/>
              </a:ext>
            </a:extLst>
          </p:cNvPr>
          <p:cNvCxnSpPr>
            <a:cxnSpLocks/>
          </p:cNvCxnSpPr>
          <p:nvPr/>
        </p:nvCxnSpPr>
        <p:spPr>
          <a:xfrm>
            <a:off x="932873" y="3389744"/>
            <a:ext cx="0" cy="1597891"/>
          </a:xfrm>
          <a:prstGeom prst="straightConnector1">
            <a:avLst/>
          </a:prstGeom>
          <a:ln w="19050">
            <a:solidFill>
              <a:srgbClr val="ED7D3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ella 16">
            <a:extLst>
              <a:ext uri="{FF2B5EF4-FFF2-40B4-BE49-F238E27FC236}">
                <a16:creationId xmlns:a16="http://schemas.microsoft.com/office/drawing/2014/main" id="{C5FB8522-0AFF-E77C-1E95-CC2F29046F49}"/>
              </a:ext>
            </a:extLst>
          </p:cNvPr>
          <p:cNvGraphicFramePr>
            <a:graphicFrameLocks noGrp="1"/>
          </p:cNvGraphicFramePr>
          <p:nvPr/>
        </p:nvGraphicFramePr>
        <p:xfrm>
          <a:off x="216757" y="5097033"/>
          <a:ext cx="294702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933">
                  <a:extLst>
                    <a:ext uri="{9D8B030D-6E8A-4147-A177-3AD203B41FA5}">
                      <a16:colId xmlns:a16="http://schemas.microsoft.com/office/drawing/2014/main" val="4085576008"/>
                    </a:ext>
                  </a:extLst>
                </a:gridCol>
                <a:gridCol w="2277088">
                  <a:extLst>
                    <a:ext uri="{9D8B030D-6E8A-4147-A177-3AD203B41FA5}">
                      <a16:colId xmlns:a16="http://schemas.microsoft.com/office/drawing/2014/main" val="1081167366"/>
                    </a:ext>
                  </a:extLst>
                </a:gridCol>
              </a:tblGrid>
              <a:tr h="310862">
                <a:tc>
                  <a:txBody>
                    <a:bodyPr/>
                    <a:lstStyle/>
                    <a:p>
                      <a:pPr algn="l"/>
                      <a:r>
                        <a:rPr lang="it-IT" sz="1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82,4%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Innovazione della gamma prodotti, più specializzata e settoriale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62718"/>
                  </a:ext>
                </a:extLst>
              </a:tr>
              <a:tr h="310862">
                <a:tc>
                  <a:txBody>
                    <a:bodyPr/>
                    <a:lstStyle/>
                    <a:p>
                      <a:pPr algn="l"/>
                      <a:r>
                        <a:rPr lang="it-IT" sz="1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17,6%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Innovazione della gamma prodotti, più generalizzata e ampia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989350"/>
                  </a:ext>
                </a:extLst>
              </a:tr>
            </a:tbl>
          </a:graphicData>
        </a:graphic>
      </p:graphicFrame>
      <p:sp>
        <p:nvSpPr>
          <p:cNvPr id="2" name="Rettangolo 93">
            <a:extLst>
              <a:ext uri="{FF2B5EF4-FFF2-40B4-BE49-F238E27FC236}">
                <a16:creationId xmlns:a16="http://schemas.microsoft.com/office/drawing/2014/main" id="{BC16FB70-7C9B-05AE-F2F2-BA2321C06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6327731"/>
            <a:ext cx="11776563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2000" tIns="46800" rIns="72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Base campione: 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Solo Grossisti. La somma dei valori è diversa da 100 perché erano ammesse risposte multiple.</a:t>
            </a: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A655FBB-819B-DACE-6CA4-58E0B51F806B}"/>
              </a:ext>
            </a:extLst>
          </p:cNvPr>
          <p:cNvSpPr txBox="1"/>
          <p:nvPr/>
        </p:nvSpPr>
        <p:spPr>
          <a:xfrm>
            <a:off x="-7542" y="-50737"/>
            <a:ext cx="12199541" cy="307777"/>
          </a:xfrm>
          <a:prstGeom prst="rect">
            <a:avLst/>
          </a:prstGeom>
          <a:solidFill>
            <a:srgbClr val="A6A6A6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it-IT" sz="1400" b="1" dirty="0">
                <a:latin typeface="Century Gothic" panose="020B0502020202020204" pitchFamily="34" charset="0"/>
              </a:rPr>
              <a:t>--ITALIA GROSSISTI--</a:t>
            </a:r>
          </a:p>
        </p:txBody>
      </p:sp>
    </p:spTree>
    <p:extLst>
      <p:ext uri="{BB962C8B-B14F-4D97-AF65-F5344CB8AC3E}">
        <p14:creationId xmlns:p14="http://schemas.microsoft.com/office/powerpoint/2010/main" val="1962045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2">
            <a:extLst>
              <a:ext uri="{FF2B5EF4-FFF2-40B4-BE49-F238E27FC236}">
                <a16:creationId xmlns:a16="http://schemas.microsoft.com/office/drawing/2014/main" id="{681F43F3-2DCA-A565-CAB3-693B088C9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634" y="552976"/>
            <a:ext cx="241604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None/>
            </a:pPr>
            <a:r>
              <a:rPr lang="it-IT" altLang="it-IT" sz="44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Agenda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9936D6C-6D2D-F65D-B480-8BE153D1CA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496423"/>
              </p:ext>
            </p:extLst>
          </p:nvPr>
        </p:nvGraphicFramePr>
        <p:xfrm>
          <a:off x="3502152" y="1691640"/>
          <a:ext cx="8343214" cy="465430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343214">
                  <a:extLst>
                    <a:ext uri="{9D8B030D-6E8A-4147-A177-3AD203B41FA5}">
                      <a16:colId xmlns:a16="http://schemas.microsoft.com/office/drawing/2014/main" val="3206962123"/>
                    </a:ext>
                  </a:extLst>
                </a:gridCol>
              </a:tblGrid>
              <a:tr h="502896">
                <a:tc>
                  <a:txBody>
                    <a:bodyPr/>
                    <a:lstStyle/>
                    <a:p>
                      <a:r>
                        <a:rPr lang="it-IT" sz="2400" b="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Premessa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659734"/>
                  </a:ext>
                </a:extLst>
              </a:tr>
              <a:tr h="502896">
                <a:tc>
                  <a:txBody>
                    <a:bodyPr/>
                    <a:lstStyle/>
                    <a:p>
                      <a:r>
                        <a:rPr lang="it-IT" sz="2400" b="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Tessuto delle imprese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733118"/>
                  </a:ext>
                </a:extLst>
              </a:tr>
              <a:tr h="631134">
                <a:tc>
                  <a:txBody>
                    <a:bodyPr/>
                    <a:lstStyle/>
                    <a:p>
                      <a:r>
                        <a:rPr lang="it-IT" sz="2400" b="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Andamento della domanda: Scenari in evoluzione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154932"/>
                  </a:ext>
                </a:extLst>
              </a:tr>
              <a:tr h="502896">
                <a:tc>
                  <a:txBody>
                    <a:bodyPr/>
                    <a:lstStyle/>
                    <a:p>
                      <a:r>
                        <a:rPr lang="it-IT" sz="2400" b="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Ibridazione dei canali della distribuzione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94528"/>
                  </a:ext>
                </a:extLst>
              </a:tr>
              <a:tr h="502896">
                <a:tc>
                  <a:txBody>
                    <a:bodyPr/>
                    <a:lstStyle/>
                    <a:p>
                      <a:r>
                        <a:rPr lang="it-IT" sz="2400" b="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Filiere di fornitura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980927"/>
                  </a:ext>
                </a:extLst>
              </a:tr>
              <a:tr h="502896">
                <a:tc>
                  <a:txBody>
                    <a:bodyPr/>
                    <a:lstStyle/>
                    <a:p>
                      <a:r>
                        <a:rPr lang="it-IT" sz="2400" b="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Passaggio generazionale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859051"/>
                  </a:ext>
                </a:extLst>
              </a:tr>
              <a:tr h="502896">
                <a:tc>
                  <a:txBody>
                    <a:bodyPr/>
                    <a:lstStyle/>
                    <a:p>
                      <a:r>
                        <a:rPr lang="it-IT" sz="2400" b="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Tendenze in atto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345525"/>
                  </a:ext>
                </a:extLst>
              </a:tr>
              <a:tr h="502896">
                <a:tc>
                  <a:txBody>
                    <a:bodyPr/>
                    <a:lstStyle/>
                    <a:p>
                      <a:r>
                        <a:rPr lang="it-IT" sz="2400" b="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Impatto cambiamento climatico sugli acquisti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437300"/>
                  </a:ext>
                </a:extLst>
              </a:tr>
              <a:tr h="502896">
                <a:tc>
                  <a:txBody>
                    <a:bodyPr/>
                    <a:lstStyle/>
                    <a:p>
                      <a:r>
                        <a:rPr lang="it-IT" sz="2400" b="0" i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Metodo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315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932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3E8651-597B-78D4-9B84-6E2C2BF30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>
            <a:extLst>
              <a:ext uri="{FF2B5EF4-FFF2-40B4-BE49-F238E27FC236}">
                <a16:creationId xmlns:a16="http://schemas.microsoft.com/office/drawing/2014/main" id="{A7ACB6B1-94B5-33E7-725B-062A93B894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414" y="3105325"/>
            <a:ext cx="4496918" cy="2828366"/>
          </a:xfrm>
          <a:prstGeom prst="rect">
            <a:avLst/>
          </a:prstGeom>
        </p:spPr>
      </p:pic>
      <p:sp>
        <p:nvSpPr>
          <p:cNvPr id="33" name="Titolo 1">
            <a:extLst>
              <a:ext uri="{FF2B5EF4-FFF2-40B4-BE49-F238E27FC236}">
                <a16:creationId xmlns:a16="http://schemas.microsoft.com/office/drawing/2014/main" id="{3080783C-43C2-9AEE-DE99-DF0464CD116E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776563" cy="1425102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Investimenti|</a:t>
            </a: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lang="it-IT" sz="2200" b="1" dirty="0">
                <a:latin typeface="Century Gothic" panose="020B0502020202020204" pitchFamily="34" charset="0"/>
                <a:ea typeface="MS PGothic" charset="0"/>
                <a:cs typeface="Arial"/>
              </a:rPr>
              <a:t>Anche per i dettaglianti, l’innovazione </a:t>
            </a:r>
            <a:r>
              <a:rPr kumimoji="0" lang="it-IT" sz="2200" b="1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della gamma prodotti è stato l’investimento maggioritario nel biennio 2023/2024. Questa scelta verrà mantenuta per il biennio successivo, con attenzione prevalente nell’innovazione di una gamma di prodotti.</a:t>
            </a:r>
          </a:p>
        </p:txBody>
      </p:sp>
      <p:sp>
        <p:nvSpPr>
          <p:cNvPr id="3" name="CasellaDiTesto 9">
            <a:extLst>
              <a:ext uri="{FF2B5EF4-FFF2-40B4-BE49-F238E27FC236}">
                <a16:creationId xmlns:a16="http://schemas.microsoft.com/office/drawing/2014/main" id="{71027810-A42D-C9AF-3355-ADF4FF366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59" y="1757803"/>
            <a:ext cx="117020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1800" b="0" dirty="0">
                <a:latin typeface="Century Gothic" panose="020B0502020202020204" pitchFamily="34" charset="0"/>
              </a:rPr>
              <a:t>Nell’ultimo biennio 2023/2024, avete effettuato degli investimenti in alcuni dei seguenti ambiti? Pensando invece al biennio 2025/2026, effettuerete degli investimenti in alcuni dei seguenti ambiti?</a:t>
            </a:r>
            <a:endParaRPr lang="it-IT" altLang="ja-JP" sz="1800" b="0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BEB448F7-DDBC-37ED-14A2-6D1D38D4C482}"/>
              </a:ext>
            </a:extLst>
          </p:cNvPr>
          <p:cNvGraphicFramePr>
            <a:graphicFrameLocks noGrp="1"/>
          </p:cNvGraphicFramePr>
          <p:nvPr/>
        </p:nvGraphicFramePr>
        <p:xfrm>
          <a:off x="4842698" y="3183657"/>
          <a:ext cx="3146751" cy="257983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46751">
                  <a:extLst>
                    <a:ext uri="{9D8B030D-6E8A-4147-A177-3AD203B41FA5}">
                      <a16:colId xmlns:a16="http://schemas.microsoft.com/office/drawing/2014/main" val="2641855228"/>
                    </a:ext>
                  </a:extLst>
                </a:gridCol>
              </a:tblGrid>
              <a:tr h="335475"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Innovazione della gamma prodotti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810004"/>
                  </a:ext>
                </a:extLst>
              </a:tr>
              <a:tr h="295014"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Nuovi servizi alla clientela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994740"/>
                  </a:ext>
                </a:extLst>
              </a:tr>
              <a:tr h="491690"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Investimenti mirati alla diversificazione della clientela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22628"/>
                  </a:ext>
                </a:extLst>
              </a:tr>
              <a:tr h="491690"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Nuovi servizi di manutenzione e assistenza post-vendita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935532"/>
                  </a:ext>
                </a:extLst>
              </a:tr>
              <a:tr h="335475"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Commercio elettronico </a:t>
                      </a:r>
                      <a:r>
                        <a:rPr lang="it-IT" sz="1200" b="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(Online)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875161"/>
                  </a:ext>
                </a:extLst>
              </a:tr>
              <a:tr h="335475"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Apertura di nuovi punti vendita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043131"/>
                  </a:ext>
                </a:extLst>
              </a:tr>
              <a:tr h="295014"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Altro</a:t>
                      </a:r>
                      <a:endParaRPr lang="it-IT" sz="1200" b="0" i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711749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6B241DE0-B2F1-A4B6-499F-9E572A184BE1}"/>
              </a:ext>
            </a:extLst>
          </p:cNvPr>
          <p:cNvSpPr txBox="1"/>
          <p:nvPr/>
        </p:nvSpPr>
        <p:spPr>
          <a:xfrm>
            <a:off x="2002068" y="2746224"/>
            <a:ext cx="2741168" cy="307777"/>
          </a:xfrm>
          <a:prstGeom prst="rect">
            <a:avLst/>
          </a:prstGeom>
          <a:solidFill>
            <a:srgbClr val="203864"/>
          </a:solidFill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BIENNIO 2023/2024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6ADA014-4ED3-5F4B-BC3A-4E80EF9D5E15}"/>
              </a:ext>
            </a:extLst>
          </p:cNvPr>
          <p:cNvSpPr txBox="1"/>
          <p:nvPr/>
        </p:nvSpPr>
        <p:spPr>
          <a:xfrm>
            <a:off x="8148883" y="2741608"/>
            <a:ext cx="2741168" cy="307777"/>
          </a:xfrm>
          <a:prstGeom prst="rect">
            <a:avLst/>
          </a:prstGeom>
          <a:solidFill>
            <a:srgbClr val="203864"/>
          </a:solidFill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BIENNIO 2025/2026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93DC23AA-00D9-23F7-F7DA-9AAB21B796B7}"/>
              </a:ext>
            </a:extLst>
          </p:cNvPr>
          <p:cNvCxnSpPr>
            <a:cxnSpLocks/>
          </p:cNvCxnSpPr>
          <p:nvPr/>
        </p:nvCxnSpPr>
        <p:spPr>
          <a:xfrm flipH="1">
            <a:off x="932873" y="3389744"/>
            <a:ext cx="820513" cy="0"/>
          </a:xfrm>
          <a:prstGeom prst="line">
            <a:avLst/>
          </a:prstGeom>
          <a:ln w="19050">
            <a:solidFill>
              <a:srgbClr val="2038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5D3834F0-FA73-CEC3-BBD2-BDDE37FA38DE}"/>
              </a:ext>
            </a:extLst>
          </p:cNvPr>
          <p:cNvCxnSpPr>
            <a:cxnSpLocks/>
          </p:cNvCxnSpPr>
          <p:nvPr/>
        </p:nvCxnSpPr>
        <p:spPr>
          <a:xfrm>
            <a:off x="932873" y="3389744"/>
            <a:ext cx="0" cy="1597891"/>
          </a:xfrm>
          <a:prstGeom prst="straightConnector1">
            <a:avLst/>
          </a:prstGeom>
          <a:ln w="19050">
            <a:solidFill>
              <a:srgbClr val="2038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ella 16">
            <a:extLst>
              <a:ext uri="{FF2B5EF4-FFF2-40B4-BE49-F238E27FC236}">
                <a16:creationId xmlns:a16="http://schemas.microsoft.com/office/drawing/2014/main" id="{37ECE480-690A-5FD8-9C0E-C6436F065BDD}"/>
              </a:ext>
            </a:extLst>
          </p:cNvPr>
          <p:cNvGraphicFramePr>
            <a:graphicFrameLocks noGrp="1"/>
          </p:cNvGraphicFramePr>
          <p:nvPr/>
        </p:nvGraphicFramePr>
        <p:xfrm>
          <a:off x="216757" y="5097033"/>
          <a:ext cx="294702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933">
                  <a:extLst>
                    <a:ext uri="{9D8B030D-6E8A-4147-A177-3AD203B41FA5}">
                      <a16:colId xmlns:a16="http://schemas.microsoft.com/office/drawing/2014/main" val="4085576008"/>
                    </a:ext>
                  </a:extLst>
                </a:gridCol>
                <a:gridCol w="2277088">
                  <a:extLst>
                    <a:ext uri="{9D8B030D-6E8A-4147-A177-3AD203B41FA5}">
                      <a16:colId xmlns:a16="http://schemas.microsoft.com/office/drawing/2014/main" val="1081167366"/>
                    </a:ext>
                  </a:extLst>
                </a:gridCol>
              </a:tblGrid>
              <a:tr h="310862">
                <a:tc>
                  <a:txBody>
                    <a:bodyPr/>
                    <a:lstStyle/>
                    <a:p>
                      <a:pPr algn="l"/>
                      <a:r>
                        <a:rPr lang="it-IT" sz="120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75,0%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Innovazione della gamma prodotti, più specializzata e settoriale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62718"/>
                  </a:ext>
                </a:extLst>
              </a:tr>
              <a:tr h="310862">
                <a:tc>
                  <a:txBody>
                    <a:bodyPr/>
                    <a:lstStyle/>
                    <a:p>
                      <a:pPr algn="l"/>
                      <a:r>
                        <a:rPr lang="it-IT" sz="1200" b="1" i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25,0%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Innovazione della gamma prodotti, più generalizzata e ampia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989350"/>
                  </a:ext>
                </a:extLst>
              </a:tr>
            </a:tbl>
          </a:graphicData>
        </a:graphic>
      </p:graphicFrame>
      <p:sp>
        <p:nvSpPr>
          <p:cNvPr id="5" name="Rettangolo 93">
            <a:extLst>
              <a:ext uri="{FF2B5EF4-FFF2-40B4-BE49-F238E27FC236}">
                <a16:creationId xmlns:a16="http://schemas.microsoft.com/office/drawing/2014/main" id="{68540E2B-0ED7-5479-9F00-60727B67C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6327731"/>
            <a:ext cx="11776563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2000" tIns="46800" rIns="72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Base campione: 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Solo Dettaglianti. La somma dei valori è diversa da 100 perché erano ammesse risposte multiple.</a:t>
            </a: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11C7083-866D-83CC-9E74-B5D8EC0604D8}"/>
              </a:ext>
            </a:extLst>
          </p:cNvPr>
          <p:cNvSpPr txBox="1"/>
          <p:nvPr/>
        </p:nvSpPr>
        <p:spPr>
          <a:xfrm>
            <a:off x="-7542" y="-50737"/>
            <a:ext cx="12199541" cy="307777"/>
          </a:xfrm>
          <a:prstGeom prst="rect">
            <a:avLst/>
          </a:prstGeom>
          <a:solidFill>
            <a:srgbClr val="A6A6A6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it-IT" sz="1400" b="1" dirty="0">
                <a:latin typeface="Century Gothic" panose="020B0502020202020204" pitchFamily="34" charset="0"/>
              </a:rPr>
              <a:t>--ITALIA DETTAGLIANTI--</a:t>
            </a: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722FCC40-8932-6DBE-CEC8-2DDFB9B456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922" y="2977015"/>
            <a:ext cx="6371549" cy="3008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830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6BD7BA-15CC-9820-1428-9082872A38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F816837E-0292-99C3-A8C7-0BFD8D100C73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776563" cy="747994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Ostacoli allo sviluppo|</a:t>
            </a: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kumimoji="0" lang="it-IT" sz="2200" b="1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Il calo dei consumi e la difficoltà nella ricerca di personale qualificato sono i principali ostacoli allo sviluppo per i grossisti italiani e bergamaschi</a:t>
            </a:r>
          </a:p>
        </p:txBody>
      </p:sp>
      <p:sp>
        <p:nvSpPr>
          <p:cNvPr id="3" name="CasellaDiTesto 9">
            <a:extLst>
              <a:ext uri="{FF2B5EF4-FFF2-40B4-BE49-F238E27FC236}">
                <a16:creationId xmlns:a16="http://schemas.microsoft.com/office/drawing/2014/main" id="{4CAFD28D-CD41-E1B8-69E5-4BEB63D60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59" y="1757803"/>
            <a:ext cx="117020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1800" b="0" dirty="0">
                <a:latin typeface="Century Gothic" panose="020B0502020202020204" pitchFamily="34" charset="0"/>
              </a:rPr>
              <a:t>Quali tra i seguenti considera i principali fattori di ostacolo allo sviluppo della Sua impresa?</a:t>
            </a:r>
            <a:endParaRPr lang="it-IT" altLang="ja-JP" sz="1800" b="0" dirty="0">
              <a:latin typeface="Century Gothic" panose="020B05020202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98D0154-A0D7-AE89-6094-3F2B73F2B859}"/>
              </a:ext>
            </a:extLst>
          </p:cNvPr>
          <p:cNvSpPr txBox="1"/>
          <p:nvPr/>
        </p:nvSpPr>
        <p:spPr>
          <a:xfrm>
            <a:off x="1011976" y="2576786"/>
            <a:ext cx="5277988" cy="3528450"/>
          </a:xfrm>
          <a:prstGeom prst="rect">
            <a:avLst/>
          </a:prstGeom>
          <a:noFill/>
          <a:ln w="28575">
            <a:solidFill>
              <a:srgbClr val="ED7D31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335F04E-B7ED-8199-19A1-A39636325BC9}"/>
              </a:ext>
            </a:extLst>
          </p:cNvPr>
          <p:cNvSpPr txBox="1"/>
          <p:nvPr/>
        </p:nvSpPr>
        <p:spPr>
          <a:xfrm>
            <a:off x="2026648" y="2398156"/>
            <a:ext cx="3293496" cy="30777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COMMERCIO ALL’INGROSSO ITALIA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99C7F59-BBFA-609C-C824-9FA93C4A9622}"/>
              </a:ext>
            </a:extLst>
          </p:cNvPr>
          <p:cNvSpPr txBox="1"/>
          <p:nvPr/>
        </p:nvSpPr>
        <p:spPr>
          <a:xfrm>
            <a:off x="6375745" y="2572167"/>
            <a:ext cx="5379588" cy="3528450"/>
          </a:xfrm>
          <a:prstGeom prst="rect">
            <a:avLst/>
          </a:prstGeom>
          <a:noFill/>
          <a:ln w="28575">
            <a:solidFill>
              <a:srgbClr val="ED7D31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BBBE183-74AB-8662-4B58-CDC191FC8678}"/>
              </a:ext>
            </a:extLst>
          </p:cNvPr>
          <p:cNvSpPr txBox="1"/>
          <p:nvPr/>
        </p:nvSpPr>
        <p:spPr>
          <a:xfrm>
            <a:off x="7288817" y="2384206"/>
            <a:ext cx="3776346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dirty="0">
                <a:latin typeface="Century Gothic" panose="020B0502020202020204" pitchFamily="34" charset="0"/>
              </a:rPr>
              <a:t>COMMERCIO ALL’INGROSSO BERGAMO</a:t>
            </a:r>
          </a:p>
        </p:txBody>
      </p:sp>
      <p:graphicFrame>
        <p:nvGraphicFramePr>
          <p:cNvPr id="21" name="Tabella 20">
            <a:extLst>
              <a:ext uri="{FF2B5EF4-FFF2-40B4-BE49-F238E27FC236}">
                <a16:creationId xmlns:a16="http://schemas.microsoft.com/office/drawing/2014/main" id="{8D0410AA-A9FA-6430-0759-317FE6559728}"/>
              </a:ext>
            </a:extLst>
          </p:cNvPr>
          <p:cNvGraphicFramePr>
            <a:graphicFrameLocks noGrp="1"/>
          </p:cNvGraphicFramePr>
          <p:nvPr/>
        </p:nvGraphicFramePr>
        <p:xfrm>
          <a:off x="1138148" y="3154760"/>
          <a:ext cx="2283357" cy="232565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83357">
                  <a:extLst>
                    <a:ext uri="{9D8B030D-6E8A-4147-A177-3AD203B41FA5}">
                      <a16:colId xmlns:a16="http://schemas.microsoft.com/office/drawing/2014/main" val="2641855228"/>
                    </a:ext>
                  </a:extLst>
                </a:gridCol>
              </a:tblGrid>
              <a:tr h="373863">
                <a:tc>
                  <a:txBody>
                    <a:bodyPr/>
                    <a:lstStyle/>
                    <a:p>
                      <a:pPr algn="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Calo dei consumi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810004"/>
                  </a:ext>
                </a:extLst>
              </a:tr>
              <a:tr h="527108">
                <a:tc>
                  <a:txBody>
                    <a:bodyPr/>
                    <a:lstStyle/>
                    <a:p>
                      <a:pPr algn="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Difficoltà nella ricerca di personale qualificato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994740"/>
                  </a:ext>
                </a:extLst>
              </a:tr>
              <a:tr h="547954">
                <a:tc>
                  <a:txBody>
                    <a:bodyPr/>
                    <a:lstStyle/>
                    <a:p>
                      <a:pPr algn="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 concorrenza sul territorio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22628"/>
                  </a:ext>
                </a:extLst>
              </a:tr>
              <a:tr h="547954">
                <a:tc>
                  <a:txBody>
                    <a:bodyPr/>
                    <a:lstStyle/>
                    <a:p>
                      <a:pPr algn="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Costo del credito bancario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935532"/>
                  </a:ext>
                </a:extLst>
              </a:tr>
              <a:tr h="328772">
                <a:tc>
                  <a:txBody>
                    <a:bodyPr/>
                    <a:lstStyle/>
                    <a:p>
                      <a:pPr algn="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Altro</a:t>
                      </a:r>
                      <a:endParaRPr lang="it-IT" sz="1200" b="0" i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711749"/>
                  </a:ext>
                </a:extLst>
              </a:tr>
            </a:tbl>
          </a:graphicData>
        </a:graphic>
      </p:graphicFrame>
      <p:pic>
        <p:nvPicPr>
          <p:cNvPr id="22" name="Immagine 21">
            <a:extLst>
              <a:ext uri="{FF2B5EF4-FFF2-40B4-BE49-F238E27FC236}">
                <a16:creationId xmlns:a16="http://schemas.microsoft.com/office/drawing/2014/main" id="{558A3D50-1C51-A05C-8000-DFCC388963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5281" y="2978320"/>
            <a:ext cx="3050464" cy="2785172"/>
          </a:xfrm>
          <a:prstGeom prst="rect">
            <a:avLst/>
          </a:prstGeom>
        </p:spPr>
      </p:pic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9C20E1A6-944F-697D-4A1A-DC8AE7B4D32E}"/>
              </a:ext>
            </a:extLst>
          </p:cNvPr>
          <p:cNvGraphicFramePr>
            <a:graphicFrameLocks noGrp="1"/>
          </p:cNvGraphicFramePr>
          <p:nvPr/>
        </p:nvGraphicFramePr>
        <p:xfrm>
          <a:off x="6425984" y="3122434"/>
          <a:ext cx="2283357" cy="232565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83357">
                  <a:extLst>
                    <a:ext uri="{9D8B030D-6E8A-4147-A177-3AD203B41FA5}">
                      <a16:colId xmlns:a16="http://schemas.microsoft.com/office/drawing/2014/main" val="2641855228"/>
                    </a:ext>
                  </a:extLst>
                </a:gridCol>
              </a:tblGrid>
              <a:tr h="373863">
                <a:tc>
                  <a:txBody>
                    <a:bodyPr/>
                    <a:lstStyle/>
                    <a:p>
                      <a:pPr algn="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Calo dei consumi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810004"/>
                  </a:ext>
                </a:extLst>
              </a:tr>
              <a:tr h="527108">
                <a:tc>
                  <a:txBody>
                    <a:bodyPr/>
                    <a:lstStyle/>
                    <a:p>
                      <a:pPr algn="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Difficoltà nella ricerca di personale qualificato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994740"/>
                  </a:ext>
                </a:extLst>
              </a:tr>
              <a:tr h="547954">
                <a:tc>
                  <a:txBody>
                    <a:bodyPr/>
                    <a:lstStyle/>
                    <a:p>
                      <a:pPr algn="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 concorrenza sul territorio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22628"/>
                  </a:ext>
                </a:extLst>
              </a:tr>
              <a:tr h="547954">
                <a:tc>
                  <a:txBody>
                    <a:bodyPr/>
                    <a:lstStyle/>
                    <a:p>
                      <a:pPr algn="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Costo del credito bancario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935532"/>
                  </a:ext>
                </a:extLst>
              </a:tr>
              <a:tr h="328772">
                <a:tc>
                  <a:txBody>
                    <a:bodyPr/>
                    <a:lstStyle/>
                    <a:p>
                      <a:pPr algn="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Altro</a:t>
                      </a:r>
                      <a:endParaRPr lang="it-IT" sz="1200" b="0" i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711749"/>
                  </a:ext>
                </a:extLst>
              </a:tr>
            </a:tbl>
          </a:graphicData>
        </a:graphic>
      </p:graphicFrame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10B28041-C038-259D-D6DE-9123B3D6E0C8}"/>
              </a:ext>
            </a:extLst>
          </p:cNvPr>
          <p:cNvGraphicFramePr>
            <a:graphicFrameLocks/>
          </p:cNvGraphicFramePr>
          <p:nvPr/>
        </p:nvGraphicFramePr>
        <p:xfrm>
          <a:off x="8629594" y="2995234"/>
          <a:ext cx="3050464" cy="2732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ttangolo 93">
            <a:extLst>
              <a:ext uri="{FF2B5EF4-FFF2-40B4-BE49-F238E27FC236}">
                <a16:creationId xmlns:a16="http://schemas.microsoft.com/office/drawing/2014/main" id="{F2D717F4-B61C-6B03-2732-CC6AFB211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6327731"/>
            <a:ext cx="11776563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2000" tIns="46800" rIns="72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Base campione: </a:t>
            </a:r>
            <a:r>
              <a:rPr lang="it-IT" sz="100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Solo Grossisti. La somma dei valori è diversa da 100 perché erano ammesse risposte multiple.</a:t>
            </a:r>
            <a:endParaRPr kumimoji="0" lang="it-IT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54532F2-99BE-ADA0-CDAA-DF2AC957104F}"/>
              </a:ext>
            </a:extLst>
          </p:cNvPr>
          <p:cNvSpPr txBox="1"/>
          <p:nvPr/>
        </p:nvSpPr>
        <p:spPr>
          <a:xfrm>
            <a:off x="-7542" y="-50737"/>
            <a:ext cx="12199541" cy="307777"/>
          </a:xfrm>
          <a:prstGeom prst="rect">
            <a:avLst/>
          </a:prstGeom>
          <a:solidFill>
            <a:srgbClr val="A6A6A6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it-IT" sz="1400" b="1" dirty="0">
                <a:latin typeface="Century Gothic" panose="020B0502020202020204" pitchFamily="34" charset="0"/>
              </a:rPr>
              <a:t>--ITALIA GROSSISTI </a:t>
            </a:r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+ BERGAMO GROSSISTI</a:t>
            </a:r>
            <a:r>
              <a:rPr lang="it-IT" sz="1400" b="1" dirty="0">
                <a:latin typeface="Century Gothic" panose="020B0502020202020204" pitchFamily="34" charset="0"/>
              </a:rPr>
              <a:t>--</a:t>
            </a:r>
          </a:p>
        </p:txBody>
      </p:sp>
    </p:spTree>
    <p:extLst>
      <p:ext uri="{BB962C8B-B14F-4D97-AF65-F5344CB8AC3E}">
        <p14:creationId xmlns:p14="http://schemas.microsoft.com/office/powerpoint/2010/main" val="764308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E6DF91C1-735C-44C0-8066-9C2737DDA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729566"/>
            <a:ext cx="11089232" cy="60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sz="11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COMMITTENTE</a:t>
            </a:r>
          </a:p>
          <a:p>
            <a:pPr algn="just"/>
            <a:r>
              <a:rPr lang="it-IT" altLang="it-IT" sz="1100" b="0" dirty="0">
                <a:latin typeface="Century Gothic" panose="020B0502020202020204" pitchFamily="34" charset="0"/>
              </a:rPr>
              <a:t>Koelnmesse s.r.l.</a:t>
            </a:r>
          </a:p>
          <a:p>
            <a:pPr algn="just"/>
            <a:endParaRPr lang="it-IT" sz="1100" dirty="0">
              <a:solidFill>
                <a:srgbClr val="333399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it-IT" sz="11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AUTORE</a:t>
            </a:r>
          </a:p>
          <a:p>
            <a:pPr algn="just" eaLnBrk="1" hangingPunct="1"/>
            <a:r>
              <a:rPr lang="it-IT" sz="1100" b="0" dirty="0">
                <a:solidFill>
                  <a:srgbClr val="000000"/>
                </a:solidFill>
                <a:latin typeface="Century Gothic" panose="020B0502020202020204" pitchFamily="34" charset="0"/>
              </a:rPr>
              <a:t>Format Research Srl (</a:t>
            </a:r>
            <a:r>
              <a:rPr lang="it-IT" sz="1100" b="0" dirty="0">
                <a:solidFill>
                  <a:srgbClr val="000000"/>
                </a:solidFill>
                <a:latin typeface="Century Gothic" panose="020B0502020202020204" pitchFamily="34" charset="0"/>
                <a:hlinkClick r:id="rId3"/>
              </a:rPr>
              <a:t>www.formatresearch.com</a:t>
            </a:r>
            <a:r>
              <a:rPr lang="it-IT" sz="1100" b="0" dirty="0">
                <a:solidFill>
                  <a:srgbClr val="000000"/>
                </a:solidFill>
                <a:latin typeface="Century Gothic" panose="020B0502020202020204" pitchFamily="34" charset="0"/>
              </a:rPr>
              <a:t>)</a:t>
            </a:r>
          </a:p>
          <a:p>
            <a:pPr algn="just"/>
            <a:endParaRPr lang="it-IT" sz="1100" b="0" dirty="0">
              <a:solidFill>
                <a:srgbClr val="333399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it-IT" sz="11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OBIETTIVI DEL LAVORO</a:t>
            </a:r>
          </a:p>
          <a:p>
            <a:pPr algn="just"/>
            <a:r>
              <a:rPr lang="it-IT" sz="1100" b="0" dirty="0">
                <a:latin typeface="Century Gothic" panose="020B0502020202020204" pitchFamily="34" charset="0"/>
              </a:rPr>
              <a:t>Analisi sull’andamento economico e sui canali di vendita utilizzati dalle imprese di ferramenta del commercio all’ingrosso e del commercio al dettaglio in Italia.</a:t>
            </a:r>
          </a:p>
          <a:p>
            <a:pPr algn="just"/>
            <a:endParaRPr lang="it-IT" sz="1100" b="0" dirty="0">
              <a:solidFill>
                <a:srgbClr val="1F497D"/>
              </a:solidFill>
              <a:latin typeface="Century Gothic" panose="020B0502020202020204" pitchFamily="34" charset="0"/>
              <a:ea typeface="MS Mincho" pitchFamily="49" charset="-128"/>
            </a:endParaRPr>
          </a:p>
          <a:p>
            <a:pPr algn="just"/>
            <a:r>
              <a:rPr lang="it-IT" sz="1100" b="1" dirty="0">
                <a:solidFill>
                  <a:srgbClr val="203864"/>
                </a:solidFill>
                <a:latin typeface="Century Gothic" panose="020B0502020202020204" pitchFamily="34" charset="0"/>
                <a:ea typeface="MS Mincho" pitchFamily="49" charset="-128"/>
              </a:rPr>
              <a:t>DISEGNO DEL CAMPIONE </a:t>
            </a:r>
          </a:p>
          <a:p>
            <a:pPr algn="just"/>
            <a:r>
              <a:rPr lang="it-IT" altLang="ja-JP" sz="1100" b="0" dirty="0">
                <a:latin typeface="Century Gothic" panose="020B0502020202020204" pitchFamily="34" charset="0"/>
                <a:ea typeface="MS Mincho" panose="02020609040205080304" pitchFamily="49" charset="-128"/>
              </a:rPr>
              <a:t>Due indagini differenziate: </a:t>
            </a:r>
            <a:r>
              <a:rPr lang="it-IT" altLang="ja-JP" sz="1100" b="1" i="1" dirty="0">
                <a:latin typeface="Century Gothic" panose="020B0502020202020204" pitchFamily="34" charset="0"/>
                <a:ea typeface="MS Mincho" panose="02020609040205080304" pitchFamily="49" charset="-128"/>
              </a:rPr>
              <a:t>a) </a:t>
            </a:r>
            <a:r>
              <a:rPr lang="it-IT" altLang="ja-JP" sz="1100" b="0" dirty="0">
                <a:latin typeface="Century Gothic" panose="020B0502020202020204" pitchFamily="34" charset="0"/>
                <a:ea typeface="MS Mincho" panose="02020609040205080304" pitchFamily="49" charset="-128"/>
              </a:rPr>
              <a:t>campione a carattere nazionale di imprese di ferramenta (dettaglianti e grossisti) stratificato tenendo conto dell’universo di riferimento pari a circa 19.000 imprese. Domini di studio: dimensione, area geografica (nord, centro, sud/isole); </a:t>
            </a:r>
            <a:r>
              <a:rPr lang="it-IT" altLang="ja-JP" sz="1100" b="1" i="1" dirty="0">
                <a:latin typeface="Century Gothic" panose="020B0502020202020204" pitchFamily="34" charset="0"/>
                <a:ea typeface="MS Mincho" panose="02020609040205080304" pitchFamily="49" charset="-128"/>
              </a:rPr>
              <a:t>b)</a:t>
            </a:r>
            <a:r>
              <a:rPr lang="it-IT" altLang="ja-JP" sz="1100" b="0" dirty="0">
                <a:latin typeface="Century Gothic" panose="020B0502020202020204" pitchFamily="34" charset="0"/>
                <a:ea typeface="MS Mincho" panose="02020609040205080304" pitchFamily="49" charset="-128"/>
              </a:rPr>
              <a:t> campione di ferramenta (dettaglianti e grossisti) della Provincia di Bergamo, stratificato tenendo conto dell’universo di riferimento pari a circa 197 imprese. Domini di studio: dimensione delle imprese.</a:t>
            </a:r>
          </a:p>
          <a:p>
            <a:pPr algn="just"/>
            <a:endParaRPr lang="it-IT" sz="1100" dirty="0">
              <a:solidFill>
                <a:srgbClr val="1F497D"/>
              </a:solidFill>
              <a:latin typeface="Century Gothic" panose="020B0502020202020204" pitchFamily="34" charset="0"/>
              <a:ea typeface="MS Mincho" pitchFamily="49" charset="-128"/>
            </a:endParaRPr>
          </a:p>
          <a:p>
            <a:pPr algn="just"/>
            <a:r>
              <a:rPr lang="it-IT" sz="1100" b="1" dirty="0">
                <a:solidFill>
                  <a:srgbClr val="203864"/>
                </a:solidFill>
                <a:latin typeface="Century Gothic" panose="020B0502020202020204" pitchFamily="34" charset="0"/>
                <a:ea typeface="MS Mincho" pitchFamily="49" charset="-128"/>
              </a:rPr>
              <a:t>NUMEROSITA’ CAMPIONARIA (due indagini differenziate)</a:t>
            </a:r>
          </a:p>
          <a:p>
            <a:pPr algn="just"/>
            <a:r>
              <a:rPr lang="it-IT" altLang="ja-JP" sz="1100" dirty="0">
                <a:latin typeface="Century Gothic" panose="020B0502020202020204" pitchFamily="34" charset="0"/>
                <a:ea typeface="MS Mincho" pitchFamily="49" charset="-128"/>
              </a:rPr>
              <a:t>N</a:t>
            </a:r>
            <a:r>
              <a:rPr lang="it-IT" altLang="ja-JP" sz="1100" b="0" dirty="0">
                <a:latin typeface="Century Gothic" panose="020B0502020202020204" pitchFamily="34" charset="0"/>
                <a:ea typeface="MS Mincho" pitchFamily="49" charset="-128"/>
              </a:rPr>
              <a:t>umerosità campionaria complessiva: 260 casi, di cui 60 casi presso la provincia di Bergamo. Intervallo di confidenza 95%, errore </a:t>
            </a:r>
            <a:r>
              <a:rPr lang="it-IT" altLang="ja-JP" sz="1100" b="0" u="sng" dirty="0">
                <a:latin typeface="Century Gothic" panose="020B0502020202020204" pitchFamily="34" charset="0"/>
                <a:ea typeface="MS Mincho" pitchFamily="49" charset="-128"/>
              </a:rPr>
              <a:t>+</a:t>
            </a:r>
            <a:r>
              <a:rPr lang="it-IT" altLang="ja-JP" sz="1100" b="0" dirty="0">
                <a:latin typeface="Century Gothic" panose="020B0502020202020204" pitchFamily="34" charset="0"/>
                <a:ea typeface="MS Mincho" pitchFamily="49" charset="-128"/>
              </a:rPr>
              <a:t>5%. Fonte delle anagrafiche: Camere di commercio.</a:t>
            </a:r>
          </a:p>
          <a:p>
            <a:pPr algn="just"/>
            <a:endParaRPr lang="it-IT" altLang="ja-JP" sz="1100" b="0" dirty="0">
              <a:latin typeface="Century Gothic" panose="020B0502020202020204" pitchFamily="34" charset="0"/>
              <a:ea typeface="MS Mincho" pitchFamily="49" charset="-128"/>
            </a:endParaRPr>
          </a:p>
          <a:p>
            <a:pPr algn="just"/>
            <a:r>
              <a:rPr lang="it-IT" sz="1100" b="1" dirty="0">
                <a:solidFill>
                  <a:srgbClr val="203864"/>
                </a:solidFill>
                <a:latin typeface="Century Gothic" panose="020B0502020202020204" pitchFamily="34" charset="0"/>
                <a:ea typeface="MS Mincho" pitchFamily="49" charset="-128"/>
              </a:rPr>
              <a:t>METODO DI CONTATTO</a:t>
            </a:r>
          </a:p>
          <a:p>
            <a:pPr algn="just"/>
            <a:r>
              <a:rPr lang="it-IT" sz="1100" b="0" dirty="0">
                <a:latin typeface="Century Gothic" panose="020B0502020202020204" pitchFamily="34" charset="0"/>
                <a:ea typeface="MS Mincho" pitchFamily="49" charset="-128"/>
              </a:rPr>
              <a:t>Interviste telefoniche somministrate con Sistema Cati (</a:t>
            </a:r>
            <a:r>
              <a:rPr lang="it-IT" sz="1100" b="0" i="1" dirty="0">
                <a:latin typeface="Century Gothic" panose="020B0502020202020204" pitchFamily="34" charset="0"/>
                <a:ea typeface="MS Mincho" pitchFamily="49" charset="-128"/>
              </a:rPr>
              <a:t>Computer assisted telephone interview</a:t>
            </a:r>
            <a:r>
              <a:rPr lang="it-IT" sz="1100" b="0" dirty="0">
                <a:latin typeface="Century Gothic" panose="020B0502020202020204" pitchFamily="34" charset="0"/>
                <a:ea typeface="MS Mincho" pitchFamily="49" charset="-128"/>
              </a:rPr>
              <a:t>) e Sistema Cawi (</a:t>
            </a:r>
            <a:r>
              <a:rPr lang="it-IT" sz="1100" b="0" i="1" dirty="0">
                <a:latin typeface="Century Gothic" panose="020B0502020202020204" pitchFamily="34" charset="0"/>
                <a:ea typeface="MS Mincho" pitchFamily="49" charset="-128"/>
              </a:rPr>
              <a:t>Computer assisted web interview</a:t>
            </a:r>
            <a:r>
              <a:rPr lang="it-IT" sz="1100" b="0" dirty="0">
                <a:latin typeface="Century Gothic" panose="020B0502020202020204" pitchFamily="34" charset="0"/>
                <a:ea typeface="MS Mincho" pitchFamily="49" charset="-128"/>
              </a:rPr>
              <a:t>).</a:t>
            </a:r>
          </a:p>
          <a:p>
            <a:pPr algn="just"/>
            <a:endParaRPr lang="it-IT" sz="1100" b="0" dirty="0">
              <a:solidFill>
                <a:srgbClr val="1F497D"/>
              </a:solidFill>
              <a:latin typeface="Century Gothic" panose="020B0502020202020204" pitchFamily="34" charset="0"/>
              <a:ea typeface="MS Mincho" pitchFamily="49" charset="-128"/>
            </a:endParaRPr>
          </a:p>
          <a:p>
            <a:pPr algn="just"/>
            <a:r>
              <a:rPr lang="it-IT" sz="1100" b="1" dirty="0">
                <a:solidFill>
                  <a:srgbClr val="203864"/>
                </a:solidFill>
                <a:latin typeface="Century Gothic" panose="020B0502020202020204" pitchFamily="34" charset="0"/>
                <a:ea typeface="MS Mincho" pitchFamily="49" charset="-128"/>
              </a:rPr>
              <a:t>TECNICA DI RILEVAZIONE </a:t>
            </a:r>
          </a:p>
          <a:p>
            <a:pPr algn="just"/>
            <a:r>
              <a:rPr lang="it-IT" sz="1100" b="0" dirty="0">
                <a:latin typeface="Century Gothic" panose="020B0502020202020204" pitchFamily="34" charset="0"/>
                <a:ea typeface="MS Mincho" pitchFamily="49" charset="-128"/>
              </a:rPr>
              <a:t>Questionari strutturato. </a:t>
            </a:r>
          </a:p>
          <a:p>
            <a:pPr algn="just"/>
            <a:endParaRPr lang="it-IT" sz="1100" b="0" dirty="0">
              <a:latin typeface="Century Gothic" panose="020B0502020202020204" pitchFamily="34" charset="0"/>
              <a:ea typeface="MS Mincho" pitchFamily="49" charset="-128"/>
            </a:endParaRPr>
          </a:p>
          <a:p>
            <a:pPr algn="just"/>
            <a:r>
              <a:rPr lang="it-IT" sz="1100" b="1" dirty="0">
                <a:solidFill>
                  <a:srgbClr val="203864"/>
                </a:solidFill>
                <a:latin typeface="Century Gothic" panose="020B0502020202020204" pitchFamily="34" charset="0"/>
                <a:ea typeface="MS Mincho" pitchFamily="49" charset="-128"/>
              </a:rPr>
              <a:t>PERIODO DI EFFETTUAZIONE DELLE INTERVISTE </a:t>
            </a:r>
          </a:p>
          <a:p>
            <a:pPr algn="just"/>
            <a:r>
              <a:rPr lang="it-IT" altLang="it-IT" sz="1100" b="0" dirty="0">
                <a:latin typeface="Century Gothic" panose="020B0502020202020204" pitchFamily="34" charset="0"/>
                <a:ea typeface="MS Mincho" panose="02020609040205080304" pitchFamily="49" charset="-128"/>
              </a:rPr>
              <a:t>Febbraio - Marzo 2025.</a:t>
            </a:r>
          </a:p>
          <a:p>
            <a:pPr algn="just"/>
            <a:endParaRPr lang="it-IT" sz="1100" b="0" dirty="0">
              <a:solidFill>
                <a:srgbClr val="FF0000"/>
              </a:solidFill>
              <a:latin typeface="Century Gothic" panose="020B0502020202020204" pitchFamily="34" charset="0"/>
              <a:ea typeface="MS Mincho" pitchFamily="49" charset="-128"/>
            </a:endParaRPr>
          </a:p>
          <a:p>
            <a:pPr algn="just"/>
            <a:r>
              <a:rPr lang="it-IT" sz="1100" b="1" dirty="0">
                <a:solidFill>
                  <a:srgbClr val="203864"/>
                </a:solidFill>
                <a:latin typeface="Century Gothic" panose="020B0502020202020204" pitchFamily="34" charset="0"/>
                <a:ea typeface="MS Mincho" pitchFamily="49" charset="-128"/>
              </a:rPr>
              <a:t>CODICE DEONTOLOGICO  </a:t>
            </a:r>
          </a:p>
          <a:p>
            <a:pPr algn="just"/>
            <a:r>
              <a:rPr lang="it-IT" altLang="it-IT" sz="1100" b="0" dirty="0">
                <a:solidFill>
                  <a:srgbClr val="000000"/>
                </a:solidFill>
                <a:latin typeface="Century Gothic" panose="020B0502020202020204" pitchFamily="34" charset="0"/>
                <a:ea typeface="MS Mincho" panose="02020609040205080304" pitchFamily="49" charset="-128"/>
              </a:rPr>
              <a:t>La rilevazione è stata realizzata nel rispetto del </a:t>
            </a:r>
            <a:r>
              <a:rPr lang="it-IT" altLang="it-IT" sz="1100" b="0" dirty="0">
                <a:latin typeface="Century Gothic" panose="020B0502020202020204" pitchFamily="34" charset="0"/>
                <a:ea typeface="MS Mincho" panose="02020609040205080304" pitchFamily="49" charset="-128"/>
              </a:rPr>
              <a:t>Codice deontologico dei ricercatori europei Esomar, del Codice deontologico Assirm (Associazione istituti di ricerca e sondaggi di opinione italiani), e della </a:t>
            </a:r>
            <a:r>
              <a:rPr lang="it-IT" altLang="ja-JP" sz="1100" b="0" dirty="0">
                <a:latin typeface="Century Gothic" panose="020B0502020202020204" pitchFamily="34" charset="0"/>
                <a:ea typeface="MS Mincho" panose="02020609040205080304" pitchFamily="49" charset="-128"/>
              </a:rPr>
              <a:t>Legge sulla privacy D.lgs 196/03, Regolamento (UE) n. 2016/679 (GDPR).</a:t>
            </a:r>
          </a:p>
          <a:p>
            <a:pPr algn="just"/>
            <a:endParaRPr lang="it-IT" sz="1100" b="0" dirty="0">
              <a:solidFill>
                <a:srgbClr val="1F497D"/>
              </a:solidFill>
              <a:latin typeface="Century Gothic" panose="020B0502020202020204" pitchFamily="34" charset="0"/>
              <a:ea typeface="MS Mincho" pitchFamily="49" charset="-128"/>
            </a:endParaRPr>
          </a:p>
          <a:p>
            <a:pPr algn="just"/>
            <a:r>
              <a:rPr lang="it-IT" sz="1100" b="1" dirty="0">
                <a:solidFill>
                  <a:srgbClr val="203864"/>
                </a:solidFill>
                <a:latin typeface="Century Gothic" panose="020B0502020202020204" pitchFamily="34" charset="0"/>
                <a:ea typeface="MS Mincho" pitchFamily="49" charset="-128"/>
              </a:rPr>
              <a:t>DIRETTORE DELLA RICERCA</a:t>
            </a:r>
          </a:p>
          <a:p>
            <a:pPr algn="just"/>
            <a:r>
              <a:rPr lang="it-IT" sz="1100" b="0" dirty="0">
                <a:latin typeface="Century Gothic" panose="020B0502020202020204" pitchFamily="34" charset="0"/>
                <a:ea typeface="MS Mincho" pitchFamily="49" charset="-128"/>
              </a:rPr>
              <a:t>Pierluigi Ascani</a:t>
            </a:r>
          </a:p>
          <a:p>
            <a:pPr algn="just"/>
            <a:r>
              <a:rPr lang="it-IT" sz="1100" b="0" dirty="0">
                <a:latin typeface="Century Gothic" panose="020B0502020202020204" pitchFamily="34" charset="0"/>
                <a:ea typeface="MS Mincho" pitchFamily="49" charset="-128"/>
              </a:rPr>
              <a:t>Stefano Ascani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F3CAC977-3E25-41B0-AAAB-26A2E096FBEA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856640" cy="409440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Metodo |</a:t>
            </a:r>
            <a:r>
              <a:rPr lang="it-IT" sz="2200" b="1" dirty="0">
                <a:solidFill>
                  <a:srgbClr val="0C92DE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lang="it-IT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j-ea"/>
                <a:cs typeface="Arial"/>
              </a:rPr>
              <a:t>Scheda tecnica della ricerca</a:t>
            </a:r>
          </a:p>
        </p:txBody>
      </p:sp>
    </p:spTree>
    <p:extLst>
      <p:ext uri="{BB962C8B-B14F-4D97-AF65-F5344CB8AC3E}">
        <p14:creationId xmlns:p14="http://schemas.microsoft.com/office/powerpoint/2010/main" val="36713449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67F733A3-BE2F-46AB-8CBB-C989F9ACBA63}"/>
              </a:ext>
            </a:extLst>
          </p:cNvPr>
          <p:cNvSpPr/>
          <p:nvPr/>
        </p:nvSpPr>
        <p:spPr bwMode="auto">
          <a:xfrm>
            <a:off x="412284" y="1412776"/>
            <a:ext cx="4748206" cy="5052032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 b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D6D71EE6-F465-49EB-9F67-D2182F435B11}"/>
              </a:ext>
            </a:extLst>
          </p:cNvPr>
          <p:cNvSpPr/>
          <p:nvPr/>
        </p:nvSpPr>
        <p:spPr bwMode="auto">
          <a:xfrm>
            <a:off x="6249984" y="1415927"/>
            <a:ext cx="4748206" cy="5052032"/>
          </a:xfrm>
          <a:prstGeom prst="rect">
            <a:avLst/>
          </a:prstGeom>
          <a:noFill/>
          <a:ln w="19050" cap="flat" cmpd="sng" algn="ctr">
            <a:solidFill>
              <a:srgbClr val="0C92D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EC0A3BB-A8B6-470F-9147-FAC6A694BA44}"/>
              </a:ext>
            </a:extLst>
          </p:cNvPr>
          <p:cNvSpPr txBox="1"/>
          <p:nvPr/>
        </p:nvSpPr>
        <p:spPr>
          <a:xfrm>
            <a:off x="6343764" y="1268760"/>
            <a:ext cx="261215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alibri" panose="020F0502020204030204" pitchFamily="34" charset="0"/>
                <a:cs typeface="Calibri" panose="020F0502020204030204" pitchFamily="34" charset="0"/>
              </a:rPr>
              <a:t>CAMPIONE DELLE IMPRESE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FDB6659-88B9-482B-8F52-DEBF74B09BEB}"/>
              </a:ext>
            </a:extLst>
          </p:cNvPr>
          <p:cNvSpPr txBox="1"/>
          <p:nvPr/>
        </p:nvSpPr>
        <p:spPr>
          <a:xfrm>
            <a:off x="498796" y="1268760"/>
            <a:ext cx="261215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alibri" panose="020F0502020204030204" pitchFamily="34" charset="0"/>
                <a:cs typeface="Calibri" panose="020F0502020204030204" pitchFamily="34" charset="0"/>
              </a:rPr>
              <a:t>UNIVERSO delle imprese</a:t>
            </a:r>
          </a:p>
        </p:txBody>
      </p:sp>
      <p:sp>
        <p:nvSpPr>
          <p:cNvPr id="17" name="Titolo 1">
            <a:extLst>
              <a:ext uri="{FF2B5EF4-FFF2-40B4-BE49-F238E27FC236}">
                <a16:creationId xmlns:a16="http://schemas.microsoft.com/office/drawing/2014/main" id="{638E228C-AD0E-4A10-8249-2162CEC625F8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856640" cy="409440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Metodo |</a:t>
            </a:r>
            <a:r>
              <a:rPr lang="it-IT" sz="2200" b="1" dirty="0">
                <a:solidFill>
                  <a:srgbClr val="0C92DE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lang="it-IT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j-ea"/>
                <a:cs typeface="Arial"/>
              </a:rPr>
              <a:t>Universo rappresentato e campione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2E8B3510-88A3-D39B-A935-AB6693638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78" y="1499843"/>
            <a:ext cx="4086225" cy="3541395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0F2E6436-DE7B-678F-557C-02F3B0435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3764" y="1667483"/>
            <a:ext cx="4086225" cy="337375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60EB7A0D-A0C6-C9D8-70CA-1599733978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45" y="5200618"/>
            <a:ext cx="3486150" cy="739140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3D92A951-5FAF-6EB7-AC65-CB90DE2A74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9228" y="5200618"/>
            <a:ext cx="3305175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1514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83E640-F437-D4C8-7754-CF25216D44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688E5615-4AB5-3D60-B005-8112EA50FA21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856640" cy="409440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Back Up |</a:t>
            </a:r>
            <a:endParaRPr lang="it-IT" sz="22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8134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EEF977-B636-8951-AAD0-DDCBB23907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DE4DDDE3-4940-B2EB-7BE6-5DD203F8A63C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776563" cy="1086548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Ferramenta vs Brico Center e vs rivendite|</a:t>
            </a: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kumimoji="0" lang="it-IT" sz="2200" b="1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L’80,9% dei grossisti valuta la ferramenta come un ambiente che attira clientela più professionale ed esperta rispetto al Brico Center; oltreché offrire un servizio più personalizzato e consulenziale. </a:t>
            </a:r>
          </a:p>
        </p:txBody>
      </p:sp>
      <p:sp>
        <p:nvSpPr>
          <p:cNvPr id="3" name="CasellaDiTesto 9">
            <a:extLst>
              <a:ext uri="{FF2B5EF4-FFF2-40B4-BE49-F238E27FC236}">
                <a16:creationId xmlns:a16="http://schemas.microsoft.com/office/drawing/2014/main" id="{460240E9-67D9-96FB-1EAD-E082F1BAD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59" y="1757803"/>
            <a:ext cx="117020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1800" b="0" dirty="0">
                <a:latin typeface="Century Gothic" panose="020B0502020202020204" pitchFamily="34" charset="0"/>
              </a:rPr>
              <a:t>Utilizzando una scala di valutazione da 0 a 10, quanto è d’accordo con le seguenti affermazioni?</a:t>
            </a:r>
            <a:endParaRPr lang="it-IT" altLang="ja-JP" sz="1800" b="0" dirty="0">
              <a:latin typeface="Century Gothic" panose="020B0502020202020204" pitchFamily="34" charset="0"/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5433DC34-929F-73A0-AC87-4860E96314A3}"/>
              </a:ext>
            </a:extLst>
          </p:cNvPr>
          <p:cNvGraphicFramePr>
            <a:graphicFrameLocks noGrp="1"/>
          </p:cNvGraphicFramePr>
          <p:nvPr/>
        </p:nvGraphicFramePr>
        <p:xfrm>
          <a:off x="350984" y="2503055"/>
          <a:ext cx="4411139" cy="3263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1139">
                  <a:extLst>
                    <a:ext uri="{9D8B030D-6E8A-4147-A177-3AD203B41FA5}">
                      <a16:colId xmlns:a16="http://schemas.microsoft.com/office/drawing/2014/main" val="2083995331"/>
                    </a:ext>
                  </a:extLst>
                </a:gridCol>
              </a:tblGrid>
              <a:tr h="559472">
                <a:tc>
                  <a:txBody>
                    <a:bodyPr/>
                    <a:lstStyle/>
                    <a:p>
                      <a:pPr algn="r"/>
                      <a:r>
                        <a:rPr lang="it-IT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La ferramenta attira una clientela più professionale</a:t>
                      </a:r>
                      <a:r>
                        <a:rPr lang="it-IT" sz="10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e esperta alla ricerca di prodotti specifici. Il brico center, invece, si rivolge a un pubblico più ampio.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057481"/>
                  </a:ext>
                </a:extLst>
              </a:tr>
              <a:tr h="559472">
                <a:tc>
                  <a:txBody>
                    <a:bodyPr/>
                    <a:lstStyle/>
                    <a:p>
                      <a:pPr algn="r"/>
                      <a:r>
                        <a:rPr lang="it-IT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La ferramenta offre un servizio personalizzato e consulenziale</a:t>
                      </a:r>
                      <a:r>
                        <a:rPr lang="it-IT" sz="10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. Il brico center punta su una vasta scelta di prodotti a prezzi competitivi.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38053"/>
                  </a:ext>
                </a:extLst>
              </a:tr>
              <a:tr h="559472">
                <a:tc>
                  <a:txBody>
                    <a:bodyPr/>
                    <a:lstStyle/>
                    <a:p>
                      <a:pPr algn="r"/>
                      <a:r>
                        <a:rPr lang="it-IT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La ferramenta offre un assortimento più ristretto e specializzato</a:t>
                      </a:r>
                      <a:r>
                        <a:rPr lang="it-IT" sz="10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, invece, il brico center propone un'ampia gamma di prodotti.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41426"/>
                  </a:ext>
                </a:extLst>
              </a:tr>
              <a:tr h="870290">
                <a:tc>
                  <a:txBody>
                    <a:bodyPr/>
                    <a:lstStyle/>
                    <a:p>
                      <a:pPr algn="r"/>
                      <a:r>
                        <a:rPr lang="it-IT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La ferramenta offre prodotti per piccole riparazioni domestiche, utensili manuali, materiali di consumo</a:t>
                      </a:r>
                      <a:r>
                        <a:rPr lang="it-IT" sz="10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, mentre la Rivendita Specializzata per l'Edilizia si concentra su materiali e attrezzature specifici per la costruzione e ristrutturazione.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131951"/>
                  </a:ext>
                </a:extLst>
              </a:tr>
              <a:tr h="714881">
                <a:tc>
                  <a:txBody>
                    <a:bodyPr/>
                    <a:lstStyle/>
                    <a:p>
                      <a:pPr algn="r"/>
                      <a:r>
                        <a:rPr lang="it-IT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La Ferramenta si rivolge principalmente a privati e imprese artigiane e manifatturiere</a:t>
                      </a:r>
                      <a:r>
                        <a:rPr lang="it-IT" sz="10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, mentre la Rivendita Specializzata per l’Edilizia ha una clientela composta in prevalenza da operatori del settore edile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740667"/>
                  </a:ext>
                </a:extLst>
              </a:tr>
            </a:tbl>
          </a:graphicData>
        </a:graphic>
      </p:graphicFrame>
      <p:pic>
        <p:nvPicPr>
          <p:cNvPr id="9" name="Immagine 8">
            <a:extLst>
              <a:ext uri="{FF2B5EF4-FFF2-40B4-BE49-F238E27FC236}">
                <a16:creationId xmlns:a16="http://schemas.microsoft.com/office/drawing/2014/main" id="{6825F998-5481-1DE9-47C5-8FB4A34B3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6822" y="3011132"/>
            <a:ext cx="5210108" cy="732322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7CC91776-B946-B9CF-C157-8398F09826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6822" y="2346321"/>
            <a:ext cx="5210108" cy="732322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A068CF7-4517-0D03-0793-361F66E88B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6822" y="4332046"/>
            <a:ext cx="5210108" cy="732322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4F5B8FED-0A9B-B178-DABA-3E7D7362C2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36822" y="5054140"/>
            <a:ext cx="5210108" cy="732322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D42AEED-BABD-99F9-4AB2-DAC4441BB18D}"/>
              </a:ext>
            </a:extLst>
          </p:cNvPr>
          <p:cNvSpPr txBox="1"/>
          <p:nvPr/>
        </p:nvSpPr>
        <p:spPr>
          <a:xfrm>
            <a:off x="8030425" y="2127135"/>
            <a:ext cx="3810592" cy="3876501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graphicFrame>
        <p:nvGraphicFramePr>
          <p:cNvPr id="15" name="Tabella 14">
            <a:extLst>
              <a:ext uri="{FF2B5EF4-FFF2-40B4-BE49-F238E27FC236}">
                <a16:creationId xmlns:a16="http://schemas.microsoft.com/office/drawing/2014/main" id="{55F6B4A6-C654-2209-32A8-5678659FA39E}"/>
              </a:ext>
            </a:extLst>
          </p:cNvPr>
          <p:cNvGraphicFramePr>
            <a:graphicFrameLocks noGrp="1"/>
          </p:cNvGraphicFramePr>
          <p:nvPr/>
        </p:nvGraphicFramePr>
        <p:xfrm>
          <a:off x="9890733" y="2434612"/>
          <a:ext cx="1770130" cy="3101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065">
                  <a:extLst>
                    <a:ext uri="{9D8B030D-6E8A-4147-A177-3AD203B41FA5}">
                      <a16:colId xmlns:a16="http://schemas.microsoft.com/office/drawing/2014/main" val="1789059446"/>
                    </a:ext>
                  </a:extLst>
                </a:gridCol>
                <a:gridCol w="885065">
                  <a:extLst>
                    <a:ext uri="{9D8B030D-6E8A-4147-A177-3AD203B41FA5}">
                      <a16:colId xmlns:a16="http://schemas.microsoft.com/office/drawing/2014/main" val="4263966014"/>
                    </a:ext>
                  </a:extLst>
                </a:gridCol>
              </a:tblGrid>
              <a:tr h="620235"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85,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75,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224368"/>
                  </a:ext>
                </a:extLst>
              </a:tr>
              <a:tr h="620235"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85,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72,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07721"/>
                  </a:ext>
                </a:extLst>
              </a:tr>
              <a:tr h="620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59,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41,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492387"/>
                  </a:ext>
                </a:extLst>
              </a:tr>
              <a:tr h="620235"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61,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44,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258812"/>
                  </a:ext>
                </a:extLst>
              </a:tr>
              <a:tr h="620235"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58,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44,</a:t>
                      </a:r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297531"/>
                  </a:ext>
                </a:extLst>
              </a:tr>
            </a:tbl>
          </a:graphicData>
        </a:graphic>
      </p:graphicFrame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2AAF13B4-4483-E997-F1E0-29508972B877}"/>
              </a:ext>
            </a:extLst>
          </p:cNvPr>
          <p:cNvSpPr/>
          <p:nvPr/>
        </p:nvSpPr>
        <p:spPr>
          <a:xfrm>
            <a:off x="9595171" y="2163403"/>
            <a:ext cx="1581184" cy="2434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Valori 7-10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DC7B000-EB4B-FB87-5309-F6FA7E92D6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36822" y="3660674"/>
            <a:ext cx="5210108" cy="726732"/>
          </a:xfrm>
          <a:prstGeom prst="rect">
            <a:avLst/>
          </a:prstGeom>
        </p:spPr>
      </p:pic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254E7AAE-BC83-3E89-2868-368236FF359C}"/>
              </a:ext>
            </a:extLst>
          </p:cNvPr>
          <p:cNvSpPr/>
          <p:nvPr/>
        </p:nvSpPr>
        <p:spPr>
          <a:xfrm>
            <a:off x="10390367" y="2170948"/>
            <a:ext cx="1581184" cy="2434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Bergamo</a:t>
            </a:r>
          </a:p>
        </p:txBody>
      </p:sp>
      <p:sp>
        <p:nvSpPr>
          <p:cNvPr id="8" name="Rettangolo 93">
            <a:extLst>
              <a:ext uri="{FF2B5EF4-FFF2-40B4-BE49-F238E27FC236}">
                <a16:creationId xmlns:a16="http://schemas.microsoft.com/office/drawing/2014/main" id="{983DE008-FA1B-E684-019A-F2BFBF7DE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6327731"/>
            <a:ext cx="11776563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2000" tIns="46800" rIns="72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Base campione: 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Solo Grossisti.</a:t>
            </a: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8B32541-9C4E-5B48-643B-15126C453C62}"/>
              </a:ext>
            </a:extLst>
          </p:cNvPr>
          <p:cNvSpPr txBox="1"/>
          <p:nvPr/>
        </p:nvSpPr>
        <p:spPr>
          <a:xfrm>
            <a:off x="-7542" y="-50737"/>
            <a:ext cx="12199541" cy="307777"/>
          </a:xfrm>
          <a:prstGeom prst="rect">
            <a:avLst/>
          </a:prstGeom>
          <a:solidFill>
            <a:srgbClr val="A6A6A6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it-IT" sz="1400" b="1" dirty="0">
                <a:latin typeface="Century Gothic" panose="020B0502020202020204" pitchFamily="34" charset="0"/>
              </a:rPr>
              <a:t>--ITALIA GROSSISTI </a:t>
            </a:r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+ BERGAMO GROSSISTI</a:t>
            </a:r>
            <a:r>
              <a:rPr lang="it-IT" sz="1400" b="1" dirty="0">
                <a:latin typeface="Century Gothic" panose="020B0502020202020204" pitchFamily="34" charset="0"/>
              </a:rPr>
              <a:t>--</a:t>
            </a:r>
          </a:p>
        </p:txBody>
      </p:sp>
    </p:spTree>
    <p:extLst>
      <p:ext uri="{BB962C8B-B14F-4D97-AF65-F5344CB8AC3E}">
        <p14:creationId xmlns:p14="http://schemas.microsoft.com/office/powerpoint/2010/main" val="36842887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FB6FB4-D964-08D0-A7E8-0E84C123C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A187EB53-0D5D-2DA4-9546-59624CDF1775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776563" cy="1086548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Ferramenta vs brico center  e vs rivendite|</a:t>
            </a: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kumimoji="0" lang="it-IT" sz="2200" b="1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I dettaglianti propendono per la ferramenta vista come  un ambiente più specializzato e specifico per le proprie necessità.  </a:t>
            </a:r>
          </a:p>
        </p:txBody>
      </p:sp>
      <p:sp>
        <p:nvSpPr>
          <p:cNvPr id="3" name="CasellaDiTesto 9">
            <a:extLst>
              <a:ext uri="{FF2B5EF4-FFF2-40B4-BE49-F238E27FC236}">
                <a16:creationId xmlns:a16="http://schemas.microsoft.com/office/drawing/2014/main" id="{9D8196B6-E94F-A07D-11FE-9E0EA1A50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59" y="1757803"/>
            <a:ext cx="117020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1600" b="0" dirty="0">
                <a:latin typeface="Century Gothic" panose="020B0502020202020204" pitchFamily="34" charset="0"/>
              </a:rPr>
              <a:t>Utilizzando una scala di valutazione da 0 a 10, quanto è d’accordo con le seguenti affermazioni?</a:t>
            </a:r>
            <a:endParaRPr lang="it-IT" altLang="ja-JP" sz="1600" b="0" dirty="0">
              <a:latin typeface="Century Gothic" panose="020B0502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3F7055D-97EE-7B94-24CC-9163123E471C}"/>
              </a:ext>
            </a:extLst>
          </p:cNvPr>
          <p:cNvSpPr txBox="1"/>
          <p:nvPr/>
        </p:nvSpPr>
        <p:spPr>
          <a:xfrm>
            <a:off x="8003263" y="2154843"/>
            <a:ext cx="3837753" cy="3876501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A6C78F88-3A6B-094C-74AD-53C227DBF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3127" y="3049896"/>
            <a:ext cx="5212532" cy="731583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9D942C17-ED7A-A8BD-27C0-5F8F2D764C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3127" y="4347707"/>
            <a:ext cx="5212532" cy="731583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4FB4DCC6-716B-6E08-0775-6BC74EB984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3127" y="2430765"/>
            <a:ext cx="5212532" cy="731583"/>
          </a:xfrm>
          <a:prstGeom prst="rect">
            <a:avLst/>
          </a:prstGeom>
        </p:spPr>
      </p:pic>
      <p:graphicFrame>
        <p:nvGraphicFramePr>
          <p:cNvPr id="22" name="Tabella 21">
            <a:extLst>
              <a:ext uri="{FF2B5EF4-FFF2-40B4-BE49-F238E27FC236}">
                <a16:creationId xmlns:a16="http://schemas.microsoft.com/office/drawing/2014/main" id="{7FD1EEB9-87FF-609D-CA2B-2BF120B3A9A8}"/>
              </a:ext>
            </a:extLst>
          </p:cNvPr>
          <p:cNvGraphicFramePr>
            <a:graphicFrameLocks noGrp="1"/>
          </p:cNvGraphicFramePr>
          <p:nvPr/>
        </p:nvGraphicFramePr>
        <p:xfrm>
          <a:off x="350984" y="2503055"/>
          <a:ext cx="4410000" cy="3263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000">
                  <a:extLst>
                    <a:ext uri="{9D8B030D-6E8A-4147-A177-3AD203B41FA5}">
                      <a16:colId xmlns:a16="http://schemas.microsoft.com/office/drawing/2014/main" val="2083995331"/>
                    </a:ext>
                  </a:extLst>
                </a:gridCol>
              </a:tblGrid>
              <a:tr h="559472">
                <a:tc>
                  <a:txBody>
                    <a:bodyPr/>
                    <a:lstStyle/>
                    <a:p>
                      <a:pPr algn="r"/>
                      <a:r>
                        <a:rPr lang="it-IT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La ferramenta offre un servizio personalizzato e consulenziale</a:t>
                      </a:r>
                      <a:r>
                        <a:rPr lang="it-IT" sz="10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. Il brico center punta su una vasta scelta di prodotti a prezzi competitivi.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057481"/>
                  </a:ext>
                </a:extLst>
              </a:tr>
              <a:tr h="55947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La Ferramenta si rivolge principalmente a privati e imprese artigiane e manifatturiere</a:t>
                      </a:r>
                      <a:r>
                        <a:rPr lang="it-IT" sz="10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, mentre la Rivendita Specializzata per l’Edilizia ha una clientela composta in prevalenza da operatori del settore edile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38053"/>
                  </a:ext>
                </a:extLst>
              </a:tr>
              <a:tr h="55947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La ferramenta attira una clientela più professionale e esperta alla ricerca di prodotti specifici.</a:t>
                      </a:r>
                      <a:r>
                        <a:rPr lang="it-IT" sz="10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Il brico center, invece, si rivolge a un pubblico più ampio.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41426"/>
                  </a:ext>
                </a:extLst>
              </a:tr>
              <a:tr h="870290">
                <a:tc>
                  <a:txBody>
                    <a:bodyPr/>
                    <a:lstStyle/>
                    <a:p>
                      <a:pPr algn="r"/>
                      <a:r>
                        <a:rPr lang="it-IT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La ferramenta offre prodotti per piccole riparazioni domestiche, utensili manuali, materiali di consumo,</a:t>
                      </a:r>
                      <a:r>
                        <a:rPr lang="it-IT" sz="10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mentre la Rivendita Specializzata per l'Edilizia si concentra su materiali e attrezzature specifici per la costruzione e ristrutturazione.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131951"/>
                  </a:ext>
                </a:extLst>
              </a:tr>
              <a:tr h="714881">
                <a:tc>
                  <a:txBody>
                    <a:bodyPr/>
                    <a:lstStyle/>
                    <a:p>
                      <a:pPr algn="r"/>
                      <a:r>
                        <a:rPr lang="it-IT" sz="10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La ferramenta offre un assortimento più ristretto e specializzato, </a:t>
                      </a:r>
                      <a:r>
                        <a:rPr lang="it-IT" sz="10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invece, il brico center propone un'ampia gamma di prodotti.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740667"/>
                  </a:ext>
                </a:extLst>
              </a:tr>
            </a:tbl>
          </a:graphicData>
        </a:graphic>
      </p:graphicFrame>
      <p:graphicFrame>
        <p:nvGraphicFramePr>
          <p:cNvPr id="23" name="Tabella 22">
            <a:extLst>
              <a:ext uri="{FF2B5EF4-FFF2-40B4-BE49-F238E27FC236}">
                <a16:creationId xmlns:a16="http://schemas.microsoft.com/office/drawing/2014/main" id="{B2928F44-0FFA-52B6-06BE-3E8D4C0DF083}"/>
              </a:ext>
            </a:extLst>
          </p:cNvPr>
          <p:cNvGraphicFramePr>
            <a:graphicFrameLocks noGrp="1"/>
          </p:cNvGraphicFramePr>
          <p:nvPr/>
        </p:nvGraphicFramePr>
        <p:xfrm>
          <a:off x="9890730" y="2434612"/>
          <a:ext cx="1771200" cy="312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600">
                  <a:extLst>
                    <a:ext uri="{9D8B030D-6E8A-4147-A177-3AD203B41FA5}">
                      <a16:colId xmlns:a16="http://schemas.microsoft.com/office/drawing/2014/main" val="1789059446"/>
                    </a:ext>
                  </a:extLst>
                </a:gridCol>
                <a:gridCol w="885600">
                  <a:extLst>
                    <a:ext uri="{9D8B030D-6E8A-4147-A177-3AD203B41FA5}">
                      <a16:colId xmlns:a16="http://schemas.microsoft.com/office/drawing/2014/main" val="529295952"/>
                    </a:ext>
                  </a:extLst>
                </a:gridCol>
              </a:tblGrid>
              <a:tr h="625136"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76,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A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83,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224368"/>
                  </a:ext>
                </a:extLst>
              </a:tr>
              <a:tr h="6251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73,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A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64,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807721"/>
                  </a:ext>
                </a:extLst>
              </a:tr>
              <a:tr h="6251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63,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A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64,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492387"/>
                  </a:ext>
                </a:extLst>
              </a:tr>
              <a:tr h="625136"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58,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A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51,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258812"/>
                  </a:ext>
                </a:extLst>
              </a:tr>
              <a:tr h="625136"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40,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9A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51,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297531"/>
                  </a:ext>
                </a:extLst>
              </a:tr>
            </a:tbl>
          </a:graphicData>
        </a:graphic>
      </p:graphicFrame>
      <p:pic>
        <p:nvPicPr>
          <p:cNvPr id="2" name="Immagine 1">
            <a:extLst>
              <a:ext uri="{FF2B5EF4-FFF2-40B4-BE49-F238E27FC236}">
                <a16:creationId xmlns:a16="http://schemas.microsoft.com/office/drawing/2014/main" id="{66E69CCE-F3E8-5E73-E657-BB295A2150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4655" y="5036176"/>
            <a:ext cx="5212532" cy="731583"/>
          </a:xfrm>
          <a:prstGeom prst="rect">
            <a:avLst/>
          </a:prstGeom>
        </p:spPr>
      </p:pic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43C6AB7B-A342-99AA-DAB1-EFA655E7AED5}"/>
              </a:ext>
            </a:extLst>
          </p:cNvPr>
          <p:cNvSpPr/>
          <p:nvPr/>
        </p:nvSpPr>
        <p:spPr>
          <a:xfrm>
            <a:off x="9595171" y="2163403"/>
            <a:ext cx="1581184" cy="2434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Valori 7-10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3FB5DCCB-2D4A-A808-DDD8-EA8F88201C0B}"/>
              </a:ext>
            </a:extLst>
          </p:cNvPr>
          <p:cNvSpPr/>
          <p:nvPr/>
        </p:nvSpPr>
        <p:spPr>
          <a:xfrm>
            <a:off x="10390367" y="2170948"/>
            <a:ext cx="1581184" cy="2434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Bergamo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F9BB5C1-1B33-E216-35E5-0D34182DD19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23127" y="3726625"/>
            <a:ext cx="5212532" cy="737680"/>
          </a:xfrm>
          <a:prstGeom prst="rect">
            <a:avLst/>
          </a:prstGeom>
        </p:spPr>
      </p:pic>
      <p:sp>
        <p:nvSpPr>
          <p:cNvPr id="9" name="Rettangolo 93">
            <a:extLst>
              <a:ext uri="{FF2B5EF4-FFF2-40B4-BE49-F238E27FC236}">
                <a16:creationId xmlns:a16="http://schemas.microsoft.com/office/drawing/2014/main" id="{B06455FF-FD88-2AAA-D095-DAC916D79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6327731"/>
            <a:ext cx="11776563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2000" tIns="46800" rIns="72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Base campione: 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Solo Dettaglianti.</a:t>
            </a: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5DB9958-6D95-B32F-BA64-F417493C09F6}"/>
              </a:ext>
            </a:extLst>
          </p:cNvPr>
          <p:cNvSpPr txBox="1"/>
          <p:nvPr/>
        </p:nvSpPr>
        <p:spPr>
          <a:xfrm>
            <a:off x="-7542" y="-50737"/>
            <a:ext cx="12199541" cy="307777"/>
          </a:xfrm>
          <a:prstGeom prst="rect">
            <a:avLst/>
          </a:prstGeom>
          <a:solidFill>
            <a:srgbClr val="A6A6A6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it-IT" sz="1400" b="1" dirty="0">
                <a:latin typeface="Century Gothic" panose="020B0502020202020204" pitchFamily="34" charset="0"/>
              </a:rPr>
              <a:t>--ITALIA DETTAGLIANTI </a:t>
            </a:r>
            <a:r>
              <a:rPr lang="it-IT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+ BERGAMO DETTAGLIANTI</a:t>
            </a:r>
            <a:r>
              <a:rPr lang="it-IT" sz="1400" b="1" dirty="0">
                <a:latin typeface="Century Gothic" panose="020B0502020202020204" pitchFamily="34" charset="0"/>
              </a:rPr>
              <a:t>--</a:t>
            </a:r>
          </a:p>
        </p:txBody>
      </p:sp>
    </p:spTree>
    <p:extLst>
      <p:ext uri="{BB962C8B-B14F-4D97-AF65-F5344CB8AC3E}">
        <p14:creationId xmlns:p14="http://schemas.microsoft.com/office/powerpoint/2010/main" val="1421918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6396FE48-498C-D67D-8A8E-6FBD423677F7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856640" cy="409440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Premessa|</a:t>
            </a: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lang="it-IT" sz="2200" b="1" dirty="0">
                <a:latin typeface="Century Gothic" panose="020B0502020202020204" pitchFamily="34" charset="0"/>
                <a:ea typeface="+mj-ea"/>
                <a:cs typeface="Arial"/>
              </a:rPr>
              <a:t>Aspetti di carattere generale</a:t>
            </a: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AFC6C765-B0D5-44D5-B92D-2E65E708DA7D}"/>
              </a:ext>
            </a:extLst>
          </p:cNvPr>
          <p:cNvSpPr txBox="1">
            <a:spLocks/>
          </p:cNvSpPr>
          <p:nvPr/>
        </p:nvSpPr>
        <p:spPr>
          <a:xfrm>
            <a:off x="335360" y="792125"/>
            <a:ext cx="11484728" cy="5441587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 algn="just">
              <a:spcBef>
                <a:spcPts val="600"/>
              </a:spcBef>
              <a:defRPr/>
            </a:pPr>
            <a:r>
              <a:rPr lang="it-IT" sz="1800" b="0" dirty="0">
                <a:latin typeface="Century Gothic" panose="020B0502020202020204" pitchFamily="34" charset="0"/>
                <a:ea typeface="+mj-ea"/>
                <a:cs typeface="Arial"/>
              </a:rPr>
              <a:t>Questo documento presenta i risultati di una indagine sulle ferramenta in Italia con uno specifico approfondimento sui ferramenta che insistono sul territorio della Provincia di Bergamo. Lo studio è stato realizzato da </a:t>
            </a:r>
            <a:r>
              <a:rPr lang="it-IT" sz="18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Koelnmesse</a:t>
            </a:r>
            <a:r>
              <a:rPr lang="it-IT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lang="it-IT" sz="1800" b="0" dirty="0">
                <a:latin typeface="Century Gothic" panose="020B0502020202020204" pitchFamily="34" charset="0"/>
                <a:ea typeface="+mj-ea"/>
                <a:cs typeface="Arial"/>
              </a:rPr>
              <a:t>in collaborazione con </a:t>
            </a:r>
            <a:r>
              <a:rPr lang="it-IT" sz="18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Format Research</a:t>
            </a:r>
            <a:r>
              <a:rPr lang="it-IT" sz="1800" b="0" dirty="0">
                <a:latin typeface="Century Gothic" panose="020B0502020202020204" pitchFamily="34" charset="0"/>
                <a:ea typeface="+mj-ea"/>
                <a:cs typeface="Arial"/>
              </a:rPr>
              <a:t>.</a:t>
            </a:r>
          </a:p>
          <a:p>
            <a:pPr algn="just">
              <a:spcBef>
                <a:spcPts val="600"/>
              </a:spcBef>
              <a:defRPr/>
            </a:pPr>
            <a:endParaRPr lang="it-IT" sz="1800" b="0" dirty="0">
              <a:latin typeface="Century Gothic" panose="020B0502020202020204" pitchFamily="34" charset="0"/>
              <a:ea typeface="+mj-ea"/>
              <a:cs typeface="Arial"/>
            </a:endParaRPr>
          </a:p>
          <a:p>
            <a:pPr algn="just">
              <a:spcBef>
                <a:spcPts val="600"/>
              </a:spcBef>
              <a:defRPr/>
            </a:pPr>
            <a:r>
              <a:rPr lang="it-IT" sz="1800" b="0" dirty="0">
                <a:latin typeface="Century Gothic" panose="020B0502020202020204" pitchFamily="34" charset="0"/>
                <a:ea typeface="+mj-ea"/>
                <a:cs typeface="Arial"/>
              </a:rPr>
              <a:t>L’analisi si basa su un </a:t>
            </a:r>
            <a:r>
              <a:rPr lang="it-IT" sz="18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campione nazionale di imprese di ferramenta </a:t>
            </a:r>
            <a:r>
              <a:rPr lang="it-IT" sz="1800" b="0" dirty="0">
                <a:latin typeface="Century Gothic" panose="020B0502020202020204" pitchFamily="34" charset="0"/>
                <a:ea typeface="+mj-ea"/>
                <a:cs typeface="Arial"/>
              </a:rPr>
              <a:t>stratificato tenendo conto dell’universo di riferimento pari a circa 19.000 imprese suddivise tra imprese dettaglianti (commercio al dettaglio di ferramenta, vernici, vetro piano e materiale elettrico e termoidraulico) e imprese dell’ingrosso (commercio all'ingrosso di articoli in ferro e in altri metalli - ferramenta). </a:t>
            </a:r>
          </a:p>
          <a:p>
            <a:pPr algn="just">
              <a:spcBef>
                <a:spcPts val="600"/>
              </a:spcBef>
              <a:defRPr/>
            </a:pPr>
            <a:r>
              <a:rPr lang="it-IT" sz="1800" b="0" dirty="0">
                <a:latin typeface="Century Gothic" panose="020B0502020202020204" pitchFamily="34" charset="0"/>
                <a:ea typeface="+mj-ea"/>
                <a:cs typeface="Arial"/>
              </a:rPr>
              <a:t>Al campione nazionale è stato affiancato un secondo </a:t>
            </a:r>
            <a:r>
              <a:rPr lang="it-IT" sz="18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campione che fa riferimento al territorio bergamasco</a:t>
            </a:r>
            <a:r>
              <a:rPr lang="it-IT" sz="1800" b="0" dirty="0">
                <a:latin typeface="Century Gothic" panose="020B0502020202020204" pitchFamily="34" charset="0"/>
                <a:ea typeface="+mj-ea"/>
                <a:cs typeface="Arial"/>
              </a:rPr>
              <a:t>, stratificato in funzione della tipologia di ferramenta (grossisti e dettaglianti</a:t>
            </a:r>
            <a:r>
              <a:rPr lang="it-IT" dirty="0">
                <a:latin typeface="Century Gothic" panose="020B0502020202020204" pitchFamily="34" charset="0"/>
                <a:ea typeface="+mj-ea"/>
                <a:cs typeface="Arial"/>
              </a:rPr>
              <a:t>)</a:t>
            </a:r>
            <a:r>
              <a:rPr lang="it-IT" sz="1800" b="0" dirty="0">
                <a:latin typeface="Century Gothic" panose="020B0502020202020204" pitchFamily="34" charset="0"/>
                <a:ea typeface="+mj-ea"/>
                <a:cs typeface="Arial"/>
              </a:rPr>
              <a:t>. </a:t>
            </a:r>
          </a:p>
          <a:p>
            <a:pPr algn="just">
              <a:spcBef>
                <a:spcPts val="600"/>
              </a:spcBef>
              <a:defRPr/>
            </a:pPr>
            <a:endParaRPr lang="it-IT" sz="1800" b="0" strike="sngStrike" dirty="0">
              <a:latin typeface="Century Gothic" panose="020B0502020202020204" pitchFamily="34" charset="0"/>
              <a:ea typeface="+mj-ea"/>
              <a:cs typeface="Arial"/>
            </a:endParaRPr>
          </a:p>
          <a:p>
            <a:pPr algn="just">
              <a:spcBef>
                <a:spcPts val="600"/>
              </a:spcBef>
              <a:defRPr/>
            </a:pPr>
            <a:r>
              <a:rPr lang="it-IT" b="1" u="sng" dirty="0">
                <a:latin typeface="Century Gothic" panose="020B0502020202020204" pitchFamily="34" charset="0"/>
                <a:ea typeface="+mj-ea"/>
                <a:cs typeface="Arial"/>
              </a:rPr>
              <a:t>Altri aspetti considerati nello studio</a:t>
            </a:r>
            <a:endParaRPr lang="it-IT" sz="1800" b="1" u="sng" dirty="0">
              <a:latin typeface="Century Gothic" panose="020B0502020202020204" pitchFamily="34" charset="0"/>
              <a:ea typeface="+mj-ea"/>
              <a:cs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b="0" dirty="0">
                <a:latin typeface="Century Gothic" panose="020B0502020202020204" pitchFamily="34" charset="0"/>
                <a:ea typeface="+mj-ea"/>
                <a:cs typeface="Arial"/>
              </a:rPr>
              <a:t>Universo delle imprese: Numero delle imprese di commercio all’ingrosso e al dettaglio di ferramenta in Italia e nella Provincia di Bergamo</a:t>
            </a:r>
            <a:r>
              <a:rPr lang="it-IT" dirty="0">
                <a:latin typeface="Century Gothic" panose="020B0502020202020204" pitchFamily="34" charset="0"/>
                <a:ea typeface="+mj-ea"/>
                <a:cs typeface="Arial"/>
              </a:rPr>
              <a:t>.</a:t>
            </a:r>
            <a:r>
              <a:rPr lang="it-IT" sz="1800" b="0" dirty="0">
                <a:latin typeface="Century Gothic" panose="020B0502020202020204" pitchFamily="34" charset="0"/>
                <a:ea typeface="+mj-ea"/>
                <a:cs typeface="Arial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b="0" dirty="0">
                <a:latin typeface="Century Gothic" panose="020B0502020202020204" pitchFamily="34" charset="0"/>
                <a:ea typeface="+mj-ea"/>
                <a:cs typeface="Arial"/>
              </a:rPr>
              <a:t>Occupazione e forze di lavoro. Tasso di occupazione del settore di commercio all’ingrosso e al dettaglio di ferramenta in Italia.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b="1" dirty="0">
              <a:latin typeface="Century Gothic" panose="020B0502020202020204" pitchFamily="34" charset="0"/>
              <a:ea typeface="+mj-ea"/>
              <a:cs typeface="Arial"/>
            </a:endParaRPr>
          </a:p>
          <a:p>
            <a:pPr algn="just"/>
            <a:r>
              <a:rPr lang="it-IT" sz="1800" b="1" dirty="0">
                <a:solidFill>
                  <a:srgbClr val="213A67"/>
                </a:solidFill>
                <a:latin typeface="Century Gothic" panose="020B0502020202020204" pitchFamily="34" charset="0"/>
                <a:ea typeface="+mj-ea"/>
                <a:cs typeface="Arial"/>
              </a:rPr>
              <a:t>L’indagine è stata effettuata nei mesi di febbraio, marzo e aprile 2025.</a:t>
            </a:r>
          </a:p>
        </p:txBody>
      </p:sp>
    </p:spTree>
    <p:extLst>
      <p:ext uri="{BB962C8B-B14F-4D97-AF65-F5344CB8AC3E}">
        <p14:creationId xmlns:p14="http://schemas.microsoft.com/office/powerpoint/2010/main" val="2320384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5F84B7-50D5-4FE6-8E0A-49789098C2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ttangolo con angoli arrotondati 45">
            <a:extLst>
              <a:ext uri="{FF2B5EF4-FFF2-40B4-BE49-F238E27FC236}">
                <a16:creationId xmlns:a16="http://schemas.microsoft.com/office/drawing/2014/main" id="{FFA4C890-441D-9EF1-1B65-44CCED9976A1}"/>
              </a:ext>
            </a:extLst>
          </p:cNvPr>
          <p:cNvSpPr/>
          <p:nvPr/>
        </p:nvSpPr>
        <p:spPr>
          <a:xfrm>
            <a:off x="9473875" y="5134287"/>
            <a:ext cx="1824103" cy="43383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0386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Multicanalità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F03F501D-C8F7-5BED-5EAE-B1137783D766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856640" cy="409440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Premessa|</a:t>
            </a: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lang="it-IT" sz="2200" b="1" dirty="0">
                <a:latin typeface="Century Gothic" panose="020B0502020202020204" pitchFamily="34" charset="0"/>
                <a:ea typeface="+mj-ea"/>
                <a:cs typeface="Arial"/>
              </a:rPr>
              <a:t>La rete dei fenomeni posti sotto osservazione</a:t>
            </a: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79411412-44DF-A8E6-376C-97D7391388E8}"/>
              </a:ext>
            </a:extLst>
          </p:cNvPr>
          <p:cNvSpPr/>
          <p:nvPr/>
        </p:nvSpPr>
        <p:spPr>
          <a:xfrm>
            <a:off x="7918826" y="4993182"/>
            <a:ext cx="1824103" cy="43383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0386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Innovazione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50FA69BD-AFF1-F4F5-F85C-1D48CE8306F3}"/>
              </a:ext>
            </a:extLst>
          </p:cNvPr>
          <p:cNvSpPr/>
          <p:nvPr/>
        </p:nvSpPr>
        <p:spPr>
          <a:xfrm>
            <a:off x="6279302" y="4878886"/>
            <a:ext cx="1824103" cy="43383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0386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Commercio on-line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12985827-3B6B-D0EA-B6EF-1998C1589298}"/>
              </a:ext>
            </a:extLst>
          </p:cNvPr>
          <p:cNvSpPr/>
          <p:nvPr/>
        </p:nvSpPr>
        <p:spPr>
          <a:xfrm>
            <a:off x="6196722" y="3005825"/>
            <a:ext cx="1872689" cy="67930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0386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Relazione tra Dettagliante e Grossista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0232CD23-48B4-D00E-81F9-8B63BD5D8319}"/>
              </a:ext>
            </a:extLst>
          </p:cNvPr>
          <p:cNvSpPr/>
          <p:nvPr/>
        </p:nvSpPr>
        <p:spPr>
          <a:xfrm>
            <a:off x="7133066" y="2067669"/>
            <a:ext cx="1872689" cy="67930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0386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I diversi canali fanno l’uno il lavoro dell’altro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04CE87C3-6C47-B153-A7F6-62F4D382200C}"/>
              </a:ext>
            </a:extLst>
          </p:cNvPr>
          <p:cNvSpPr/>
          <p:nvPr/>
        </p:nvSpPr>
        <p:spPr>
          <a:xfrm>
            <a:off x="8153686" y="1332608"/>
            <a:ext cx="1872689" cy="56140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0386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Mercati di sbocco dei ricavi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88DB0CD3-186B-0831-2690-788A69B559A8}"/>
              </a:ext>
            </a:extLst>
          </p:cNvPr>
          <p:cNvSpPr/>
          <p:nvPr/>
        </p:nvSpPr>
        <p:spPr>
          <a:xfrm>
            <a:off x="6361600" y="1158953"/>
            <a:ext cx="1872689" cy="56140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0386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Prossimi due anni</a:t>
            </a: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CA064F3B-6F38-0F74-2CAB-B5B94028D28C}"/>
              </a:ext>
            </a:extLst>
          </p:cNvPr>
          <p:cNvSpPr/>
          <p:nvPr/>
        </p:nvSpPr>
        <p:spPr>
          <a:xfrm>
            <a:off x="4555354" y="1036250"/>
            <a:ext cx="1872689" cy="42179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0386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Ultimi cinque anni</a:t>
            </a:r>
          </a:p>
        </p:txBody>
      </p: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6A27740A-07BC-5D6B-57CB-A3DEEC491729}"/>
              </a:ext>
            </a:extLst>
          </p:cNvPr>
          <p:cNvCxnSpPr>
            <a:cxnSpLocks/>
          </p:cNvCxnSpPr>
          <p:nvPr/>
        </p:nvCxnSpPr>
        <p:spPr>
          <a:xfrm>
            <a:off x="3903498" y="1344210"/>
            <a:ext cx="5202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03E62FFF-69C4-FFA0-FD4F-51450AD840A2}"/>
              </a:ext>
            </a:extLst>
          </p:cNvPr>
          <p:cNvCxnSpPr>
            <a:cxnSpLocks/>
          </p:cNvCxnSpPr>
          <p:nvPr/>
        </p:nvCxnSpPr>
        <p:spPr>
          <a:xfrm>
            <a:off x="1664105" y="1741468"/>
            <a:ext cx="0" cy="2556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490E8EB0-198C-C1A0-7885-D1D29E3A1ABC}"/>
              </a:ext>
            </a:extLst>
          </p:cNvPr>
          <p:cNvCxnSpPr>
            <a:cxnSpLocks/>
          </p:cNvCxnSpPr>
          <p:nvPr/>
        </p:nvCxnSpPr>
        <p:spPr>
          <a:xfrm>
            <a:off x="3903498" y="2302861"/>
            <a:ext cx="5202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id="{CE72BCE4-97A2-5BEA-CD44-B21030CAF9AE}"/>
              </a:ext>
            </a:extLst>
          </p:cNvPr>
          <p:cNvSpPr/>
          <p:nvPr/>
        </p:nvSpPr>
        <p:spPr>
          <a:xfrm>
            <a:off x="4555353" y="1887424"/>
            <a:ext cx="2743338" cy="67929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0386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-Ferramenta</a:t>
            </a:r>
          </a:p>
          <a:p>
            <a:pPr algn="ctr"/>
            <a:r>
              <a:rPr lang="it-IT" sz="14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-Grande distribuzione </a:t>
            </a:r>
            <a:r>
              <a:rPr lang="it-IT" sz="1400" b="1" dirty="0" err="1">
                <a:solidFill>
                  <a:srgbClr val="203864"/>
                </a:solidFill>
                <a:latin typeface="Century Gothic" panose="020B0502020202020204" pitchFamily="34" charset="0"/>
              </a:rPr>
              <a:t>brico</a:t>
            </a:r>
            <a:endParaRPr lang="it-IT" sz="1400" b="1" dirty="0">
              <a:solidFill>
                <a:srgbClr val="203864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it-IT" sz="14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-Rivendite</a:t>
            </a:r>
          </a:p>
        </p:txBody>
      </p: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AD076852-CA27-6AC3-46AC-C5807A132912}"/>
              </a:ext>
            </a:extLst>
          </p:cNvPr>
          <p:cNvCxnSpPr>
            <a:cxnSpLocks/>
          </p:cNvCxnSpPr>
          <p:nvPr/>
        </p:nvCxnSpPr>
        <p:spPr>
          <a:xfrm>
            <a:off x="1664105" y="2650054"/>
            <a:ext cx="0" cy="2556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Rettangolo con angoli arrotondati 21">
            <a:extLst>
              <a:ext uri="{FF2B5EF4-FFF2-40B4-BE49-F238E27FC236}">
                <a16:creationId xmlns:a16="http://schemas.microsoft.com/office/drawing/2014/main" id="{4B30B506-9157-E796-B4CC-E4F42BD37833}"/>
              </a:ext>
            </a:extLst>
          </p:cNvPr>
          <p:cNvSpPr/>
          <p:nvPr/>
        </p:nvSpPr>
        <p:spPr>
          <a:xfrm>
            <a:off x="4555353" y="2855916"/>
            <a:ext cx="1872689" cy="561404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0386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Verticale o generalista</a:t>
            </a:r>
          </a:p>
        </p:txBody>
      </p: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699EDAE4-2A6C-49B6-3893-380295E37039}"/>
              </a:ext>
            </a:extLst>
          </p:cNvPr>
          <p:cNvCxnSpPr>
            <a:cxnSpLocks/>
          </p:cNvCxnSpPr>
          <p:nvPr/>
        </p:nvCxnSpPr>
        <p:spPr>
          <a:xfrm>
            <a:off x="3903498" y="3226930"/>
            <a:ext cx="5202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CFCFCCF9-03DE-CC12-9E15-1FAF8A20B63E}"/>
              </a:ext>
            </a:extLst>
          </p:cNvPr>
          <p:cNvCxnSpPr>
            <a:cxnSpLocks/>
          </p:cNvCxnSpPr>
          <p:nvPr/>
        </p:nvCxnSpPr>
        <p:spPr>
          <a:xfrm>
            <a:off x="1664105" y="3593203"/>
            <a:ext cx="0" cy="2556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Rettangolo con angoli arrotondati 27">
            <a:extLst>
              <a:ext uri="{FF2B5EF4-FFF2-40B4-BE49-F238E27FC236}">
                <a16:creationId xmlns:a16="http://schemas.microsoft.com/office/drawing/2014/main" id="{786F4A5A-6CE1-A3DA-AB2D-E53BC1FF0C4D}"/>
              </a:ext>
            </a:extLst>
          </p:cNvPr>
          <p:cNvSpPr/>
          <p:nvPr/>
        </p:nvSpPr>
        <p:spPr>
          <a:xfrm>
            <a:off x="4555352" y="3917610"/>
            <a:ext cx="1872689" cy="43383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0386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Difficoltà Affrontate</a:t>
            </a:r>
          </a:p>
        </p:txBody>
      </p: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13B79240-FDC2-6B3F-5281-C66D020B2DF4}"/>
              </a:ext>
            </a:extLst>
          </p:cNvPr>
          <p:cNvCxnSpPr>
            <a:cxnSpLocks/>
          </p:cNvCxnSpPr>
          <p:nvPr/>
        </p:nvCxnSpPr>
        <p:spPr>
          <a:xfrm>
            <a:off x="3903498" y="4129488"/>
            <a:ext cx="5202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5245FCF7-0FC2-45CB-F23E-D928F80DD5D3}"/>
              </a:ext>
            </a:extLst>
          </p:cNvPr>
          <p:cNvCxnSpPr>
            <a:cxnSpLocks/>
          </p:cNvCxnSpPr>
          <p:nvPr/>
        </p:nvCxnSpPr>
        <p:spPr>
          <a:xfrm>
            <a:off x="1627653" y="4456897"/>
            <a:ext cx="0" cy="2556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ttangolo con angoli arrotondati 31">
            <a:extLst>
              <a:ext uri="{FF2B5EF4-FFF2-40B4-BE49-F238E27FC236}">
                <a16:creationId xmlns:a16="http://schemas.microsoft.com/office/drawing/2014/main" id="{DF2E1570-CFA6-3051-A2D9-EBC3D0EDFDC7}"/>
              </a:ext>
            </a:extLst>
          </p:cNvPr>
          <p:cNvSpPr/>
          <p:nvPr/>
        </p:nvSpPr>
        <p:spPr>
          <a:xfrm>
            <a:off x="4518900" y="4712480"/>
            <a:ext cx="1872689" cy="43383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0386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Servitizzazione</a:t>
            </a:r>
          </a:p>
        </p:txBody>
      </p:sp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AE2A4CC4-C01F-8A54-CD8F-9B8EB37472BD}"/>
              </a:ext>
            </a:extLst>
          </p:cNvPr>
          <p:cNvCxnSpPr>
            <a:cxnSpLocks/>
          </p:cNvCxnSpPr>
          <p:nvPr/>
        </p:nvCxnSpPr>
        <p:spPr>
          <a:xfrm>
            <a:off x="3867046" y="4993182"/>
            <a:ext cx="5202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1F7BA1E5-59E9-5722-908B-7C9C6FBEDD64}"/>
              </a:ext>
            </a:extLst>
          </p:cNvPr>
          <p:cNvCxnSpPr>
            <a:cxnSpLocks/>
          </p:cNvCxnSpPr>
          <p:nvPr/>
        </p:nvCxnSpPr>
        <p:spPr>
          <a:xfrm>
            <a:off x="1627653" y="5351202"/>
            <a:ext cx="0" cy="2556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Rettangolo con angoli arrotondati 37">
            <a:extLst>
              <a:ext uri="{FF2B5EF4-FFF2-40B4-BE49-F238E27FC236}">
                <a16:creationId xmlns:a16="http://schemas.microsoft.com/office/drawing/2014/main" id="{ACF61CDE-77DE-A369-23AD-236DD46243DC}"/>
              </a:ext>
            </a:extLst>
          </p:cNvPr>
          <p:cNvSpPr/>
          <p:nvPr/>
        </p:nvSpPr>
        <p:spPr>
          <a:xfrm>
            <a:off x="4518900" y="5474357"/>
            <a:ext cx="1872689" cy="69868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20386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Richieste ed esigenze della domanda</a:t>
            </a:r>
          </a:p>
        </p:txBody>
      </p: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3F6DF4AE-3DB3-00FA-EAAE-602EC3B6F628}"/>
              </a:ext>
            </a:extLst>
          </p:cNvPr>
          <p:cNvCxnSpPr>
            <a:cxnSpLocks/>
          </p:cNvCxnSpPr>
          <p:nvPr/>
        </p:nvCxnSpPr>
        <p:spPr>
          <a:xfrm>
            <a:off x="3867046" y="5887487"/>
            <a:ext cx="5202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Rettangolo con angoli arrotondati 39">
            <a:extLst>
              <a:ext uri="{FF2B5EF4-FFF2-40B4-BE49-F238E27FC236}">
                <a16:creationId xmlns:a16="http://schemas.microsoft.com/office/drawing/2014/main" id="{D812B270-B58B-034C-2236-57852780E541}"/>
              </a:ext>
            </a:extLst>
          </p:cNvPr>
          <p:cNvSpPr/>
          <p:nvPr/>
        </p:nvSpPr>
        <p:spPr>
          <a:xfrm>
            <a:off x="731657" y="1135340"/>
            <a:ext cx="3144810" cy="56907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Andamento della domanda: scenari in evoluzione</a:t>
            </a:r>
          </a:p>
        </p:txBody>
      </p:sp>
      <p:sp>
        <p:nvSpPr>
          <p:cNvPr id="41" name="Rettangolo con angoli arrotondati 40">
            <a:extLst>
              <a:ext uri="{FF2B5EF4-FFF2-40B4-BE49-F238E27FC236}">
                <a16:creationId xmlns:a16="http://schemas.microsoft.com/office/drawing/2014/main" id="{7C6ED8E7-63EB-ADE3-DDBF-77C1611C4342}"/>
              </a:ext>
            </a:extLst>
          </p:cNvPr>
          <p:cNvSpPr/>
          <p:nvPr/>
        </p:nvSpPr>
        <p:spPr>
          <a:xfrm>
            <a:off x="731656" y="2022833"/>
            <a:ext cx="3144810" cy="56907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Ibridazione dei canali della distribuzione</a:t>
            </a:r>
          </a:p>
        </p:txBody>
      </p:sp>
      <p:sp>
        <p:nvSpPr>
          <p:cNvPr id="42" name="Rettangolo con angoli arrotondati 41">
            <a:extLst>
              <a:ext uri="{FF2B5EF4-FFF2-40B4-BE49-F238E27FC236}">
                <a16:creationId xmlns:a16="http://schemas.microsoft.com/office/drawing/2014/main" id="{160AFCA9-1252-B414-536A-53CE4A00D849}"/>
              </a:ext>
            </a:extLst>
          </p:cNvPr>
          <p:cNvSpPr/>
          <p:nvPr/>
        </p:nvSpPr>
        <p:spPr>
          <a:xfrm>
            <a:off x="731655" y="2917138"/>
            <a:ext cx="3144810" cy="56907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Filiere di fornitura</a:t>
            </a:r>
          </a:p>
        </p:txBody>
      </p:sp>
      <p:sp>
        <p:nvSpPr>
          <p:cNvPr id="43" name="Rettangolo con angoli arrotondati 42">
            <a:extLst>
              <a:ext uri="{FF2B5EF4-FFF2-40B4-BE49-F238E27FC236}">
                <a16:creationId xmlns:a16="http://schemas.microsoft.com/office/drawing/2014/main" id="{E7E690A9-9199-01EC-96BB-81E73E83C7D1}"/>
              </a:ext>
            </a:extLst>
          </p:cNvPr>
          <p:cNvSpPr/>
          <p:nvPr/>
        </p:nvSpPr>
        <p:spPr>
          <a:xfrm>
            <a:off x="731655" y="3879951"/>
            <a:ext cx="3144810" cy="56907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Passaggio generazionale</a:t>
            </a:r>
          </a:p>
        </p:txBody>
      </p:sp>
      <p:sp>
        <p:nvSpPr>
          <p:cNvPr id="44" name="Rettangolo con angoli arrotondati 43">
            <a:extLst>
              <a:ext uri="{FF2B5EF4-FFF2-40B4-BE49-F238E27FC236}">
                <a16:creationId xmlns:a16="http://schemas.microsoft.com/office/drawing/2014/main" id="{4042929C-3DAD-0540-27D9-E44BC480A3E4}"/>
              </a:ext>
            </a:extLst>
          </p:cNvPr>
          <p:cNvSpPr/>
          <p:nvPr/>
        </p:nvSpPr>
        <p:spPr>
          <a:xfrm>
            <a:off x="695203" y="4743645"/>
            <a:ext cx="3144810" cy="56907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Tendenze in atto</a:t>
            </a:r>
          </a:p>
        </p:txBody>
      </p:sp>
      <p:sp>
        <p:nvSpPr>
          <p:cNvPr id="45" name="Rettangolo con angoli arrotondati 44">
            <a:extLst>
              <a:ext uri="{FF2B5EF4-FFF2-40B4-BE49-F238E27FC236}">
                <a16:creationId xmlns:a16="http://schemas.microsoft.com/office/drawing/2014/main" id="{758260A9-1430-09DC-6770-64AC523766B5}"/>
              </a:ext>
            </a:extLst>
          </p:cNvPr>
          <p:cNvSpPr/>
          <p:nvPr/>
        </p:nvSpPr>
        <p:spPr>
          <a:xfrm>
            <a:off x="695203" y="5637950"/>
            <a:ext cx="3144810" cy="56907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Impatto del cambiamento climatico sugli acquisti</a:t>
            </a:r>
          </a:p>
        </p:txBody>
      </p:sp>
    </p:spTree>
    <p:extLst>
      <p:ext uri="{BB962C8B-B14F-4D97-AF65-F5344CB8AC3E}">
        <p14:creationId xmlns:p14="http://schemas.microsoft.com/office/powerpoint/2010/main" val="3717091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6D6B17-1685-258A-810A-704BF89E51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E91D6225-CE05-E04E-5A06-7EC0FC7519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071" y="1131698"/>
            <a:ext cx="3742196" cy="4772789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71F8E778-4CAF-9840-829D-192C3FB46A0A}"/>
              </a:ext>
            </a:extLst>
          </p:cNvPr>
          <p:cNvSpPr/>
          <p:nvPr/>
        </p:nvSpPr>
        <p:spPr>
          <a:xfrm>
            <a:off x="220663" y="1864688"/>
            <a:ext cx="396938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5400" b="1" dirty="0">
                <a:latin typeface="Century Gothic" panose="020B0502020202020204" pitchFamily="34" charset="0"/>
              </a:rPr>
              <a:t>Italia</a:t>
            </a:r>
          </a:p>
          <a:p>
            <a:pPr algn="ctr"/>
            <a:r>
              <a:rPr lang="it-IT" sz="5400" b="1" dirty="0">
                <a:latin typeface="Century Gothic" panose="020B0502020202020204" pitchFamily="34" charset="0"/>
              </a:rPr>
              <a:t>18.160 ferramenta</a:t>
            </a:r>
          </a:p>
          <a:p>
            <a:pPr algn="ctr"/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Imprese di commercio all’ingrosso e al dettaglio di ferramenta</a:t>
            </a:r>
            <a:endParaRPr lang="it-IT" sz="5400" dirty="0">
              <a:latin typeface="Century Gothic" panose="020B0502020202020204" pitchFamily="34" charset="0"/>
            </a:endParaRPr>
          </a:p>
        </p:txBody>
      </p:sp>
      <p:sp>
        <p:nvSpPr>
          <p:cNvPr id="35" name="Titolo 1">
            <a:extLst>
              <a:ext uri="{FF2B5EF4-FFF2-40B4-BE49-F238E27FC236}">
                <a16:creationId xmlns:a16="http://schemas.microsoft.com/office/drawing/2014/main" id="{7F399E3B-DE96-CE7A-18D1-4F4ADABEB722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717042" cy="1086548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Universo delle imprese delle ferramenta «ITALIA» | </a:t>
            </a:r>
            <a:r>
              <a:rPr lang="it-IT" sz="2200" b="1" dirty="0">
                <a:solidFill>
                  <a:srgbClr val="000000"/>
                </a:solidFill>
                <a:latin typeface="Century Gothic" panose="020B0502020202020204" pitchFamily="34" charset="0"/>
                <a:ea typeface="MS PGothic" charset="0"/>
                <a:cs typeface="Arial"/>
              </a:rPr>
              <a:t>In Italia vi sono 18.160 imprese di commercio all’ingrosso e al dettaglio di ferramenta (rispettivamente il 30% e 70% sul totale).</a:t>
            </a:r>
            <a:endParaRPr lang="it-IT" sz="2200" dirty="0"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60" name="Parentesi graffa chiusa 59">
            <a:extLst>
              <a:ext uri="{FF2B5EF4-FFF2-40B4-BE49-F238E27FC236}">
                <a16:creationId xmlns:a16="http://schemas.microsoft.com/office/drawing/2014/main" id="{F34EB2D6-8307-9083-2B13-A828CF72F457}"/>
              </a:ext>
            </a:extLst>
          </p:cNvPr>
          <p:cNvSpPr/>
          <p:nvPr/>
        </p:nvSpPr>
        <p:spPr bwMode="auto">
          <a:xfrm>
            <a:off x="4086462" y="1790033"/>
            <a:ext cx="450004" cy="3887033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93" name="Elemento grafico 92" descr="Insegnante">
            <a:extLst>
              <a:ext uri="{FF2B5EF4-FFF2-40B4-BE49-F238E27FC236}">
                <a16:creationId xmlns:a16="http://schemas.microsoft.com/office/drawing/2014/main" id="{E2993673-F5B0-DF57-8972-46D220D65BA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3369" y="5745862"/>
            <a:ext cx="567771" cy="567771"/>
          </a:xfrm>
          <a:prstGeom prst="rect">
            <a:avLst/>
          </a:prstGeom>
        </p:spPr>
      </p:pic>
      <p:sp>
        <p:nvSpPr>
          <p:cNvPr id="94" name="Rettangolo 93">
            <a:extLst>
              <a:ext uri="{FF2B5EF4-FFF2-40B4-BE49-F238E27FC236}">
                <a16:creationId xmlns:a16="http://schemas.microsoft.com/office/drawing/2014/main" id="{CCA8821E-70D4-7C29-AF8B-A0BBACF86829}"/>
              </a:ext>
            </a:extLst>
          </p:cNvPr>
          <p:cNvSpPr/>
          <p:nvPr/>
        </p:nvSpPr>
        <p:spPr>
          <a:xfrm>
            <a:off x="941140" y="5931477"/>
            <a:ext cx="1106780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it-IT" sz="1050" b="1" i="1" u="sng" dirty="0">
                <a:latin typeface="Century Gothic" panose="020B0502020202020204" pitchFamily="34" charset="0"/>
              </a:rPr>
              <a:t>IMPRESE INCLUSE NELL’ANALISI</a:t>
            </a:r>
            <a:r>
              <a:rPr lang="it-IT" sz="1050" b="1" i="1" dirty="0">
                <a:latin typeface="Century Gothic" panose="020B0502020202020204" pitchFamily="34" charset="0"/>
              </a:rPr>
              <a:t>: </a:t>
            </a:r>
            <a:r>
              <a:rPr lang="it-IT" sz="1050" i="1" dirty="0">
                <a:latin typeface="Century Gothic" panose="020B0502020202020204" pitchFamily="34" charset="0"/>
              </a:rPr>
              <a:t>Commercio</a:t>
            </a:r>
            <a:r>
              <a:rPr lang="it-IT" sz="1050" b="0" i="1" dirty="0">
                <a:latin typeface="Century Gothic" panose="020B0502020202020204" pitchFamily="34" charset="0"/>
              </a:rPr>
              <a:t> (G) ateco 46.74; 46.74.1;47.52;47.52.1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53CBE88-D399-7E48-6E7D-67C1A64AB0A9}"/>
              </a:ext>
            </a:extLst>
          </p:cNvPr>
          <p:cNvSpPr txBox="1"/>
          <p:nvPr/>
        </p:nvSpPr>
        <p:spPr>
          <a:xfrm>
            <a:off x="243766" y="6317460"/>
            <a:ext cx="11649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3A79"/>
              </a:buClr>
              <a:buSzPct val="140000"/>
              <a:defRPr/>
            </a:pPr>
            <a:r>
              <a:rPr lang="it-IT" sz="1000" b="1" i="1" dirty="0">
                <a:latin typeface="Century Gothic" panose="020B0502020202020204" pitchFamily="34" charset="0"/>
                <a:cs typeface="Arial" panose="020B0604020202020204" pitchFamily="34" charset="0"/>
              </a:rPr>
              <a:t>Fonte: </a:t>
            </a:r>
            <a:r>
              <a:rPr lang="it-IT" sz="1000" i="1" dirty="0">
                <a:latin typeface="Century Gothic" panose="020B0502020202020204" pitchFamily="34" charset="0"/>
                <a:cs typeface="Arial" panose="020B0604020202020204" pitchFamily="34" charset="0"/>
              </a:rPr>
              <a:t>Elaborazioni Format Research su dati Infocamere (Movimprese). 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F3AD1C63-174C-0F43-550C-DCEE6E9D5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882607"/>
              </p:ext>
            </p:extLst>
          </p:nvPr>
        </p:nvGraphicFramePr>
        <p:xfrm>
          <a:off x="5361569" y="2433773"/>
          <a:ext cx="6394750" cy="2767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7375">
                  <a:extLst>
                    <a:ext uri="{9D8B030D-6E8A-4147-A177-3AD203B41FA5}">
                      <a16:colId xmlns:a16="http://schemas.microsoft.com/office/drawing/2014/main" val="308603570"/>
                    </a:ext>
                  </a:extLst>
                </a:gridCol>
                <a:gridCol w="3197375">
                  <a:extLst>
                    <a:ext uri="{9D8B030D-6E8A-4147-A177-3AD203B41FA5}">
                      <a16:colId xmlns:a16="http://schemas.microsoft.com/office/drawing/2014/main" val="417483486"/>
                    </a:ext>
                  </a:extLst>
                </a:gridCol>
              </a:tblGrid>
              <a:tr h="13836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b="1" dirty="0">
                          <a:solidFill>
                            <a:srgbClr val="F79646"/>
                          </a:solidFill>
                          <a:latin typeface="Century Gothic" panose="020B0502020202020204" pitchFamily="34" charset="0"/>
                        </a:rPr>
                        <a:t>Commercio all’ingrosso di ferramenta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i="0" dirty="0">
                          <a:solidFill>
                            <a:srgbClr val="ED7D31"/>
                          </a:solidFill>
                          <a:latin typeface="Century Gothic" panose="020B0502020202020204" pitchFamily="34" charset="0"/>
                        </a:rPr>
                        <a:t>3.690 </a:t>
                      </a:r>
                      <a:r>
                        <a:rPr lang="it-IT" altLang="it-IT" sz="2000" dirty="0">
                          <a:solidFill>
                            <a:srgbClr val="ED7D31"/>
                          </a:solidFill>
                          <a:latin typeface="Century Gothic" panose="020B0502020202020204" pitchFamily="34" charset="0"/>
                        </a:rPr>
                        <a:t>(</a:t>
                      </a:r>
                      <a:r>
                        <a:rPr lang="it-IT" altLang="it-IT" dirty="0">
                          <a:solidFill>
                            <a:srgbClr val="ED7D31"/>
                          </a:solidFill>
                          <a:latin typeface="Century Gothic" panose="020B0502020202020204" pitchFamily="34" charset="0"/>
                        </a:rPr>
                        <a:t>30</a:t>
                      </a:r>
                      <a:r>
                        <a:rPr lang="it-IT" altLang="it-IT" sz="2000" dirty="0">
                          <a:solidFill>
                            <a:srgbClr val="ED7D31"/>
                          </a:solidFill>
                          <a:latin typeface="Century Gothic" panose="020B0502020202020204" pitchFamily="34" charset="0"/>
                        </a:rPr>
                        <a:t>%)</a:t>
                      </a:r>
                      <a:endParaRPr lang="it-IT" altLang="it-IT" dirty="0">
                        <a:solidFill>
                          <a:srgbClr val="ED7D3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4618667"/>
                  </a:ext>
                </a:extLst>
              </a:tr>
              <a:tr h="13836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b="1" dirty="0">
                          <a:solidFill>
                            <a:srgbClr val="203864"/>
                          </a:solidFill>
                          <a:latin typeface="Century Gothic" panose="020B0502020202020204" pitchFamily="34" charset="0"/>
                        </a:rPr>
                        <a:t>Commercio al dettaglio di ferramenta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800" b="1" kern="1200" dirty="0">
                          <a:solidFill>
                            <a:srgbClr val="203864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14.470 (70%)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647064"/>
                  </a:ext>
                </a:extLst>
              </a:tr>
            </a:tbl>
          </a:graphicData>
        </a:graphic>
      </p:graphicFrame>
      <p:pic>
        <p:nvPicPr>
          <p:cNvPr id="4" name="Elemento grafico 3" descr="Carrello della spesa">
            <a:extLst>
              <a:ext uri="{FF2B5EF4-FFF2-40B4-BE49-F238E27FC236}">
                <a16:creationId xmlns:a16="http://schemas.microsoft.com/office/drawing/2014/main" id="{BC3FD3F6-3BF0-A82F-5031-EEC2317DA6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00561" y="3844167"/>
            <a:ext cx="516155" cy="516155"/>
          </a:xfrm>
          <a:prstGeom prst="rect">
            <a:avLst/>
          </a:prstGeom>
        </p:spPr>
      </p:pic>
      <p:pic>
        <p:nvPicPr>
          <p:cNvPr id="7" name="Elemento grafico 6" descr="Carrello della spesa">
            <a:extLst>
              <a:ext uri="{FF2B5EF4-FFF2-40B4-BE49-F238E27FC236}">
                <a16:creationId xmlns:a16="http://schemas.microsoft.com/office/drawing/2014/main" id="{B8F45E33-FE68-D310-F24D-706393D0737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700561" y="2479512"/>
            <a:ext cx="516155" cy="516155"/>
          </a:xfrm>
          <a:prstGeom prst="rect">
            <a:avLst/>
          </a:prstGeom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AE090DCA-EF25-5FEC-2546-4F433601FCB5}"/>
              </a:ext>
            </a:extLst>
          </p:cNvPr>
          <p:cNvCxnSpPr>
            <a:cxnSpLocks/>
          </p:cNvCxnSpPr>
          <p:nvPr/>
        </p:nvCxnSpPr>
        <p:spPr bwMode="auto">
          <a:xfrm>
            <a:off x="4690197" y="4603275"/>
            <a:ext cx="637200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18">
            <a:extLst>
              <a:ext uri="{FF2B5EF4-FFF2-40B4-BE49-F238E27FC236}">
                <a16:creationId xmlns:a16="http://schemas.microsoft.com/office/drawing/2014/main" id="{A1DA94FF-78D8-0AE4-E3B3-F89686607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9145" y="4638671"/>
            <a:ext cx="2376264" cy="39692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0000" tIns="46800" rIns="90000" bIns="46800" anchor="ctr">
            <a:noAutofit/>
          </a:bodyPr>
          <a:lstStyle>
            <a:defPPr>
              <a:defRPr lang="it-IT"/>
            </a:defPPr>
            <a:lvl1pPr>
              <a:lnSpc>
                <a:spcPct val="110000"/>
              </a:lnSpc>
              <a:spcBef>
                <a:spcPts val="600"/>
              </a:spcBef>
              <a:defRPr sz="2000" b="0" i="0">
                <a:solidFill>
                  <a:srgbClr val="203864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600" b="1" i="1" dirty="0">
                <a:solidFill>
                  <a:schemeClr val="tx1"/>
                </a:solidFill>
              </a:rPr>
              <a:t>TOTALE</a:t>
            </a:r>
          </a:p>
        </p:txBody>
      </p:sp>
      <p:sp>
        <p:nvSpPr>
          <p:cNvPr id="12" name="Text Box 18">
            <a:extLst>
              <a:ext uri="{FF2B5EF4-FFF2-40B4-BE49-F238E27FC236}">
                <a16:creationId xmlns:a16="http://schemas.microsoft.com/office/drawing/2014/main" id="{914DCBBF-6C58-4A90-6791-6F567FEBD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6768" y="4638671"/>
            <a:ext cx="1400451" cy="39692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0000" tIns="46800" rIns="90000" bIns="46800" anchor="ctr">
            <a:noAutofit/>
          </a:bodyPr>
          <a:lstStyle>
            <a:defPPr>
              <a:defRPr lang="it-IT"/>
            </a:defPPr>
            <a:lvl1pPr algn="ctr">
              <a:lnSpc>
                <a:spcPct val="110000"/>
              </a:lnSpc>
              <a:spcBef>
                <a:spcPts val="600"/>
              </a:spcBef>
              <a:defRPr sz="2000" b="1" i="1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dirty="0">
                <a:solidFill>
                  <a:schemeClr val="tx1"/>
                </a:solidFill>
                <a:latin typeface="Century Gothic" panose="020B0502020202020204" pitchFamily="34" charset="0"/>
              </a:rPr>
              <a:t>18.160</a:t>
            </a:r>
          </a:p>
        </p:txBody>
      </p:sp>
    </p:spTree>
    <p:extLst>
      <p:ext uri="{BB962C8B-B14F-4D97-AF65-F5344CB8AC3E}">
        <p14:creationId xmlns:p14="http://schemas.microsoft.com/office/powerpoint/2010/main" val="3191787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5D4E7D69-7531-CB7D-ED70-965A394405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71" y="1534034"/>
            <a:ext cx="3742196" cy="4772789"/>
          </a:xfrm>
          <a:prstGeom prst="rect">
            <a:avLst/>
          </a:prstGeom>
        </p:spPr>
      </p:pic>
      <p:sp>
        <p:nvSpPr>
          <p:cNvPr id="140" name="Rettangolo 139">
            <a:extLst>
              <a:ext uri="{FF2B5EF4-FFF2-40B4-BE49-F238E27FC236}">
                <a16:creationId xmlns:a16="http://schemas.microsoft.com/office/drawing/2014/main" id="{341EBAED-67DD-9FB2-70D2-FEF43B635C60}"/>
              </a:ext>
            </a:extLst>
          </p:cNvPr>
          <p:cNvSpPr/>
          <p:nvPr/>
        </p:nvSpPr>
        <p:spPr>
          <a:xfrm>
            <a:off x="37037" y="2664396"/>
            <a:ext cx="504516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5400" b="1" dirty="0">
                <a:latin typeface="Century Gothic" panose="020B0502020202020204" pitchFamily="34" charset="0"/>
              </a:rPr>
              <a:t>Italia</a:t>
            </a:r>
          </a:p>
          <a:p>
            <a:pPr algn="ctr"/>
            <a:r>
              <a:rPr lang="it-IT" sz="5400" b="1" u="none" dirty="0">
                <a:effectLst/>
                <a:latin typeface="Century Gothic" panose="020B0502020202020204" pitchFamily="34" charset="0"/>
              </a:rPr>
              <a:t>49.926</a:t>
            </a:r>
            <a:br>
              <a:rPr lang="it-IT" sz="5400" dirty="0">
                <a:latin typeface="Century Gothic" panose="020B0502020202020204" pitchFamily="34" charset="0"/>
              </a:rPr>
            </a:br>
            <a:r>
              <a:rPr lang="it-IT" sz="2400" b="1" dirty="0">
                <a:latin typeface="Century Gothic" panose="020B0502020202020204" pitchFamily="34" charset="0"/>
              </a:rPr>
              <a:t>addetti presso le imprese di commercio all’ingrosso e al dettaglio di ferramenta</a:t>
            </a:r>
          </a:p>
        </p:txBody>
      </p:sp>
      <p:sp>
        <p:nvSpPr>
          <p:cNvPr id="150" name="Titolo 1">
            <a:extLst>
              <a:ext uri="{FF2B5EF4-FFF2-40B4-BE49-F238E27FC236}">
                <a16:creationId xmlns:a16="http://schemas.microsoft.com/office/drawing/2014/main" id="{AD30EA6A-CB84-6C2F-D9AF-7CF3F6B6FDF1}"/>
              </a:ext>
            </a:extLst>
          </p:cNvPr>
          <p:cNvSpPr txBox="1">
            <a:spLocks/>
          </p:cNvSpPr>
          <p:nvPr/>
        </p:nvSpPr>
        <p:spPr>
          <a:xfrm>
            <a:off x="335360" y="185615"/>
            <a:ext cx="11700927" cy="1425102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Universo degli addetti  «ITALIA» presso le ferramenta |</a:t>
            </a: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lang="it-IT" sz="2200" b="1" dirty="0">
                <a:latin typeface="Century Gothic" panose="020B0502020202020204" pitchFamily="34" charset="0"/>
                <a:ea typeface="+mj-ea"/>
                <a:cs typeface="Arial"/>
              </a:rPr>
              <a:t>Le oltre 18.000 ferramenta, tra imprese del commercio all’ingrosso e imprese del commercio al dettaglio, occupano quasi 50.000 addetti</a:t>
            </a:r>
            <a:r>
              <a:rPr lang="it-IT" sz="2200" b="1" dirty="0">
                <a:latin typeface="Century Gothic" panose="020B0502020202020204" pitchFamily="34" charset="0"/>
                <a:ea typeface="MS PGothic" charset="0"/>
                <a:cs typeface="Arial"/>
              </a:rPr>
              <a:t>, nello specifico: il 24% dei quali presso le imprese del commercio all’ingrosso ed il 76% presso quelle del commercio al dettaglio.</a:t>
            </a:r>
            <a:endParaRPr lang="it-IT" sz="2200" b="1" dirty="0"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DA88A12-7AF0-EA80-F29A-C41B87A500D7}"/>
              </a:ext>
            </a:extLst>
          </p:cNvPr>
          <p:cNvSpPr txBox="1"/>
          <p:nvPr/>
        </p:nvSpPr>
        <p:spPr>
          <a:xfrm>
            <a:off x="229541" y="6336183"/>
            <a:ext cx="11649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3A79"/>
              </a:buClr>
              <a:buSzPct val="140000"/>
              <a:defRPr/>
            </a:pPr>
            <a:r>
              <a:rPr lang="it-IT" sz="1000" b="1" i="1" dirty="0">
                <a:latin typeface="Century Gothic" panose="020B0502020202020204" pitchFamily="34" charset="0"/>
                <a:cs typeface="Arial" panose="020B0604020202020204" pitchFamily="34" charset="0"/>
              </a:rPr>
              <a:t>Fonte: </a:t>
            </a:r>
            <a:r>
              <a:rPr lang="it-IT" sz="1000" i="1" dirty="0">
                <a:latin typeface="Century Gothic" panose="020B0502020202020204" pitchFamily="34" charset="0"/>
                <a:cs typeface="Arial" panose="020B0604020202020204" pitchFamily="34" charset="0"/>
              </a:rPr>
              <a:t>Elaborazioni Format Research su dati I.stat. 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9F65877D-B1D9-C171-9E4D-BB8AE9096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324726"/>
              </p:ext>
            </p:extLst>
          </p:nvPr>
        </p:nvGraphicFramePr>
        <p:xfrm>
          <a:off x="8815993" y="2961861"/>
          <a:ext cx="3260472" cy="1813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4744">
                  <a:extLst>
                    <a:ext uri="{9D8B030D-6E8A-4147-A177-3AD203B41FA5}">
                      <a16:colId xmlns:a16="http://schemas.microsoft.com/office/drawing/2014/main" val="433847433"/>
                    </a:ext>
                  </a:extLst>
                </a:gridCol>
                <a:gridCol w="2135728">
                  <a:extLst>
                    <a:ext uri="{9D8B030D-6E8A-4147-A177-3AD203B41FA5}">
                      <a16:colId xmlns:a16="http://schemas.microsoft.com/office/drawing/2014/main" val="3363051440"/>
                    </a:ext>
                  </a:extLst>
                </a:gridCol>
              </a:tblGrid>
              <a:tr h="906568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1" u="none" strike="noStrike" kern="1200" dirty="0">
                          <a:solidFill>
                            <a:srgbClr val="ED7D3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12.087 </a:t>
                      </a:r>
                    </a:p>
                  </a:txBody>
                  <a:tcPr marL="4233" marR="4233" marT="423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24%</a:t>
                      </a:r>
                      <a:r>
                        <a:rPr kumimoji="0" lang="it-IT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dei lavoratori</a:t>
                      </a:r>
                    </a:p>
                  </a:txBody>
                  <a:tcPr marL="4233" marR="4233" marT="423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3838366"/>
                  </a:ext>
                </a:extLst>
              </a:tr>
              <a:tr h="906568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1" u="none" strike="noStrike" kern="1200" dirty="0">
                          <a:solidFill>
                            <a:srgbClr val="161645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37.839</a:t>
                      </a:r>
                    </a:p>
                  </a:txBody>
                  <a:tcPr marL="4233" marR="4233" marT="423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76%</a:t>
                      </a:r>
                      <a:r>
                        <a:rPr kumimoji="0" lang="it-IT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dei lavoratori</a:t>
                      </a:r>
                    </a:p>
                  </a:txBody>
                  <a:tcPr marL="4233" marR="4233" marT="423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6664383"/>
                  </a:ext>
                </a:extLst>
              </a:tr>
            </a:tbl>
          </a:graphicData>
        </a:graphic>
      </p:graphicFrame>
      <p:sp>
        <p:nvSpPr>
          <p:cNvPr id="13" name="Text Box 18">
            <a:extLst>
              <a:ext uri="{FF2B5EF4-FFF2-40B4-BE49-F238E27FC236}">
                <a16:creationId xmlns:a16="http://schemas.microsoft.com/office/drawing/2014/main" id="{0FECA8E8-BA94-A5E5-6ECE-20A76D0C2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7920" y="4305610"/>
            <a:ext cx="3260472" cy="39692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0000" tIns="46800" rIns="90000" bIns="46800" anchor="ctr">
            <a:noAutofit/>
          </a:bodyPr>
          <a:lstStyle>
            <a:defPPr>
              <a:defRPr lang="it-IT"/>
            </a:defPPr>
            <a:lvl1pPr>
              <a:lnSpc>
                <a:spcPct val="110000"/>
              </a:lnSpc>
              <a:spcBef>
                <a:spcPts val="600"/>
              </a:spcBef>
              <a:defRPr sz="2000" b="0" i="0">
                <a:solidFill>
                  <a:srgbClr val="203864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b="1" dirty="0"/>
              <a:t>Commercio al dettaglio di ferramenta</a:t>
            </a:r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0A151E23-2421-EB59-752E-8C474AD58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5185" y="3401735"/>
            <a:ext cx="3195836" cy="39692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0000" tIns="46800" rIns="90000" bIns="46800" anchor="ctr">
            <a:noAutofit/>
          </a:bodyPr>
          <a:lstStyle>
            <a:defPPr>
              <a:defRPr lang="it-IT"/>
            </a:defPPr>
            <a:lvl1pPr>
              <a:lnSpc>
                <a:spcPct val="110000"/>
              </a:lnSpc>
              <a:spcBef>
                <a:spcPts val="600"/>
              </a:spcBef>
              <a:defRPr sz="2000" b="0" i="0">
                <a:solidFill>
                  <a:srgbClr val="203864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b="1" dirty="0">
                <a:solidFill>
                  <a:srgbClr val="F79646"/>
                </a:solidFill>
              </a:rPr>
              <a:t>Commercio all’ingrosso di ferramenta</a:t>
            </a:r>
          </a:p>
        </p:txBody>
      </p:sp>
      <p:pic>
        <p:nvPicPr>
          <p:cNvPr id="15" name="Elemento grafico 14" descr="Carrello della spesa">
            <a:extLst>
              <a:ext uri="{FF2B5EF4-FFF2-40B4-BE49-F238E27FC236}">
                <a16:creationId xmlns:a16="http://schemas.microsoft.com/office/drawing/2014/main" id="{D95E6CB0-4545-ED2F-6CC6-7C8AF1400A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66583" y="4226218"/>
            <a:ext cx="516155" cy="516155"/>
          </a:xfrm>
          <a:prstGeom prst="rect">
            <a:avLst/>
          </a:prstGeom>
        </p:spPr>
      </p:pic>
      <p:pic>
        <p:nvPicPr>
          <p:cNvPr id="16" name="Elemento grafico 15" descr="Carrello della spesa">
            <a:extLst>
              <a:ext uri="{FF2B5EF4-FFF2-40B4-BE49-F238E27FC236}">
                <a16:creationId xmlns:a16="http://schemas.microsoft.com/office/drawing/2014/main" id="{639C91D2-BBE7-937A-6EE0-8657750629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66583" y="3302017"/>
            <a:ext cx="516155" cy="516155"/>
          </a:xfrm>
          <a:prstGeom prst="rect">
            <a:avLst/>
          </a:prstGeom>
        </p:spPr>
      </p:pic>
      <p:sp>
        <p:nvSpPr>
          <p:cNvPr id="2" name="Parentesi graffa chiusa 1">
            <a:extLst>
              <a:ext uri="{FF2B5EF4-FFF2-40B4-BE49-F238E27FC236}">
                <a16:creationId xmlns:a16="http://schemas.microsoft.com/office/drawing/2014/main" id="{67631703-EF5C-CA9E-6188-1BA343809180}"/>
              </a:ext>
            </a:extLst>
          </p:cNvPr>
          <p:cNvSpPr/>
          <p:nvPr/>
        </p:nvSpPr>
        <p:spPr bwMode="auto">
          <a:xfrm>
            <a:off x="4631890" y="2006600"/>
            <a:ext cx="450004" cy="3887033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615D6DD7-FD57-9B21-0283-9588625DC1F1}"/>
              </a:ext>
            </a:extLst>
          </p:cNvPr>
          <p:cNvCxnSpPr/>
          <p:nvPr/>
        </p:nvCxnSpPr>
        <p:spPr>
          <a:xfrm>
            <a:off x="9857874" y="3072064"/>
            <a:ext cx="0" cy="17566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268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8D6B8B-E54A-EB64-3CCA-4137479A06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Immagine 55">
            <a:extLst>
              <a:ext uri="{FF2B5EF4-FFF2-40B4-BE49-F238E27FC236}">
                <a16:creationId xmlns:a16="http://schemas.microsoft.com/office/drawing/2014/main" id="{D8C64260-B099-58B4-61A9-5AC45F723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9976" y="1547193"/>
            <a:ext cx="3435309" cy="2061186"/>
          </a:xfrm>
          <a:prstGeom prst="rect">
            <a:avLst/>
          </a:prstGeom>
        </p:spPr>
      </p:pic>
      <p:pic>
        <p:nvPicPr>
          <p:cNvPr id="55" name="Immagine 54">
            <a:extLst>
              <a:ext uri="{FF2B5EF4-FFF2-40B4-BE49-F238E27FC236}">
                <a16:creationId xmlns:a16="http://schemas.microsoft.com/office/drawing/2014/main" id="{0CF5E1E9-D58B-AC2C-9D7F-2FB9B0D292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3962" y="4374482"/>
            <a:ext cx="3435309" cy="2061186"/>
          </a:xfrm>
          <a:prstGeom prst="rect">
            <a:avLst/>
          </a:prstGeom>
        </p:spPr>
      </p:pic>
      <p:pic>
        <p:nvPicPr>
          <p:cNvPr id="50" name="Immagine 49">
            <a:extLst>
              <a:ext uri="{FF2B5EF4-FFF2-40B4-BE49-F238E27FC236}">
                <a16:creationId xmlns:a16="http://schemas.microsoft.com/office/drawing/2014/main" id="{0431D400-D271-3901-57B9-C65B5B0ADE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0866" y="4400247"/>
            <a:ext cx="3435309" cy="2061186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63B8DAE4-7868-24D3-DF12-61DBE46C1E08}"/>
              </a:ext>
            </a:extLst>
          </p:cNvPr>
          <p:cNvSpPr txBox="1"/>
          <p:nvPr/>
        </p:nvSpPr>
        <p:spPr>
          <a:xfrm>
            <a:off x="281564" y="1328041"/>
            <a:ext cx="39095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it-IT" b="1" dirty="0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9F9FC41-A6AD-7161-36F3-E3ED7376C390}"/>
              </a:ext>
            </a:extLst>
          </p:cNvPr>
          <p:cNvSpPr txBox="1"/>
          <p:nvPr/>
        </p:nvSpPr>
        <p:spPr>
          <a:xfrm>
            <a:off x="281564" y="4137319"/>
            <a:ext cx="39095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2" name="Titolo 1">
            <a:extLst>
              <a:ext uri="{FF2B5EF4-FFF2-40B4-BE49-F238E27FC236}">
                <a16:creationId xmlns:a16="http://schemas.microsoft.com/office/drawing/2014/main" id="{76364509-BDCD-875E-F233-D64CD806E75F}"/>
              </a:ext>
            </a:extLst>
          </p:cNvPr>
          <p:cNvSpPr txBox="1">
            <a:spLocks/>
          </p:cNvSpPr>
          <p:nvPr/>
        </p:nvSpPr>
        <p:spPr>
          <a:xfrm>
            <a:off x="335360" y="108597"/>
            <a:ext cx="11776563" cy="747994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Universo delle imprese delle ferramenta «ITALIA» | </a:t>
            </a:r>
            <a:r>
              <a:rPr lang="it-IT" sz="2200" b="1" dirty="0">
                <a:latin typeface="Century Gothic" panose="020B0502020202020204" pitchFamily="34" charset="0"/>
                <a:cs typeface="Arial"/>
              </a:rPr>
              <a:t>Analisi per dimensione e performance economico-finanziarie.</a:t>
            </a:r>
            <a:endParaRPr lang="it-IT" sz="2200" b="1" dirty="0"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E745797-4BFC-18FC-D5A0-3943107BB2A4}"/>
              </a:ext>
            </a:extLst>
          </p:cNvPr>
          <p:cNvSpPr txBox="1"/>
          <p:nvPr/>
        </p:nvSpPr>
        <p:spPr>
          <a:xfrm>
            <a:off x="237139" y="6344421"/>
            <a:ext cx="11649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3A79"/>
              </a:buClr>
              <a:buSzPct val="140000"/>
              <a:defRPr/>
            </a:pPr>
            <a:r>
              <a:rPr lang="it-IT" sz="1000" b="1" dirty="0">
                <a:latin typeface="Century Gothic" panose="020B0502020202020204" pitchFamily="34" charset="0"/>
                <a:cs typeface="Arial" panose="020B0604020202020204" pitchFamily="34" charset="0"/>
              </a:rPr>
              <a:t>Fonte: </a:t>
            </a:r>
            <a:r>
              <a:rPr lang="it-IT" sz="1000" dirty="0">
                <a:latin typeface="Century Gothic" panose="020B0502020202020204" pitchFamily="34" charset="0"/>
                <a:cs typeface="Arial" panose="020B0604020202020204" pitchFamily="34" charset="0"/>
              </a:rPr>
              <a:t>Elaborazioni Format Research su dati I.stat.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CB77D53-3305-07EA-3A98-E332F36664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360" y="815477"/>
            <a:ext cx="2312919" cy="541322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90C9F188-0C41-F73D-1D71-151C6519E73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35532" y="1556337"/>
            <a:ext cx="3435309" cy="2061186"/>
          </a:xfrm>
          <a:prstGeom prst="rect">
            <a:avLst/>
          </a:prstGeom>
        </p:spPr>
      </p:pic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44864C62-9291-5236-007F-FFE51C940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148743"/>
              </p:ext>
            </p:extLst>
          </p:nvPr>
        </p:nvGraphicFramePr>
        <p:xfrm>
          <a:off x="537717" y="1726800"/>
          <a:ext cx="1249835" cy="17836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49835">
                  <a:extLst>
                    <a:ext uri="{9D8B030D-6E8A-4147-A177-3AD203B41FA5}">
                      <a16:colId xmlns:a16="http://schemas.microsoft.com/office/drawing/2014/main" val="3491261114"/>
                    </a:ext>
                  </a:extLst>
                </a:gridCol>
              </a:tblGrid>
              <a:tr h="611100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Fino a 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960231"/>
                  </a:ext>
                </a:extLst>
              </a:tr>
              <a:tr h="586287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Da 10 a 49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104601"/>
                  </a:ext>
                </a:extLst>
              </a:tr>
              <a:tr h="586287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Oltre 49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255474"/>
                  </a:ext>
                </a:extLst>
              </a:tr>
            </a:tbl>
          </a:graphicData>
        </a:graphic>
      </p:graphicFrame>
      <p:sp>
        <p:nvSpPr>
          <p:cNvPr id="9" name="Rettangolo 8">
            <a:extLst>
              <a:ext uri="{FF2B5EF4-FFF2-40B4-BE49-F238E27FC236}">
                <a16:creationId xmlns:a16="http://schemas.microsoft.com/office/drawing/2014/main" id="{68257A4E-4E24-F28D-D74E-068F06B21CEC}"/>
              </a:ext>
            </a:extLst>
          </p:cNvPr>
          <p:cNvSpPr/>
          <p:nvPr/>
        </p:nvSpPr>
        <p:spPr>
          <a:xfrm>
            <a:off x="704183" y="1334215"/>
            <a:ext cx="3274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latin typeface="Century Gothic" panose="020B0502020202020204" pitchFamily="34" charset="0"/>
              </a:rPr>
              <a:t>IMPRESE per CLASSE DI ADDETTI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CFBD552-4AB6-D5A5-C2C9-B111937D51A0}"/>
              </a:ext>
            </a:extLst>
          </p:cNvPr>
          <p:cNvSpPr txBox="1"/>
          <p:nvPr/>
        </p:nvSpPr>
        <p:spPr>
          <a:xfrm>
            <a:off x="4247436" y="1328041"/>
            <a:ext cx="39095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it-IT" b="1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E3EC7317-B4BD-1A9C-13CA-EC7AA024327F}"/>
              </a:ext>
            </a:extLst>
          </p:cNvPr>
          <p:cNvSpPr/>
          <p:nvPr/>
        </p:nvSpPr>
        <p:spPr>
          <a:xfrm>
            <a:off x="4450598" y="1334215"/>
            <a:ext cx="37531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latin typeface="Century Gothic" panose="020B0502020202020204" pitchFamily="34" charset="0"/>
              </a:rPr>
              <a:t>FATTURATO per CLASSE DI ADDETTI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509F2D0-5174-6B63-1D60-EF8883F5369B}"/>
              </a:ext>
            </a:extLst>
          </p:cNvPr>
          <p:cNvSpPr txBox="1"/>
          <p:nvPr/>
        </p:nvSpPr>
        <p:spPr>
          <a:xfrm>
            <a:off x="8213308" y="1328041"/>
            <a:ext cx="39095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it-IT" b="1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5756F35F-4896-AB38-78FA-91FFCCDE7FE4}"/>
              </a:ext>
            </a:extLst>
          </p:cNvPr>
          <p:cNvSpPr/>
          <p:nvPr/>
        </p:nvSpPr>
        <p:spPr>
          <a:xfrm>
            <a:off x="8259510" y="1370751"/>
            <a:ext cx="39095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latin typeface="Century Gothic" panose="020B0502020202020204" pitchFamily="34" charset="0"/>
              </a:rPr>
              <a:t>VALORE AGGIUNTO per CLASSE DI ADDETTI</a:t>
            </a:r>
          </a:p>
        </p:txBody>
      </p:sp>
      <p:graphicFrame>
        <p:nvGraphicFramePr>
          <p:cNvPr id="16" name="Tabella 15">
            <a:extLst>
              <a:ext uri="{FF2B5EF4-FFF2-40B4-BE49-F238E27FC236}">
                <a16:creationId xmlns:a16="http://schemas.microsoft.com/office/drawing/2014/main" id="{B2672142-3032-2880-DD72-C1071AE712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101863"/>
              </p:ext>
            </p:extLst>
          </p:nvPr>
        </p:nvGraphicFramePr>
        <p:xfrm>
          <a:off x="537717" y="4527840"/>
          <a:ext cx="1249835" cy="17836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49835">
                  <a:extLst>
                    <a:ext uri="{9D8B030D-6E8A-4147-A177-3AD203B41FA5}">
                      <a16:colId xmlns:a16="http://schemas.microsoft.com/office/drawing/2014/main" val="3491261114"/>
                    </a:ext>
                  </a:extLst>
                </a:gridCol>
              </a:tblGrid>
              <a:tr h="611100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Fino a 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960231"/>
                  </a:ext>
                </a:extLst>
              </a:tr>
              <a:tr h="586287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Da 10 a 49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104601"/>
                  </a:ext>
                </a:extLst>
              </a:tr>
              <a:tr h="586287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Oltre 49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255474"/>
                  </a:ext>
                </a:extLst>
              </a:tr>
            </a:tbl>
          </a:graphicData>
        </a:graphic>
      </p:graphicFrame>
      <p:sp>
        <p:nvSpPr>
          <p:cNvPr id="18" name="Rettangolo 17">
            <a:extLst>
              <a:ext uri="{FF2B5EF4-FFF2-40B4-BE49-F238E27FC236}">
                <a16:creationId xmlns:a16="http://schemas.microsoft.com/office/drawing/2014/main" id="{A5053925-5452-AC3E-B989-FC394DC717DD}"/>
              </a:ext>
            </a:extLst>
          </p:cNvPr>
          <p:cNvSpPr/>
          <p:nvPr/>
        </p:nvSpPr>
        <p:spPr>
          <a:xfrm>
            <a:off x="662993" y="4135255"/>
            <a:ext cx="3274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latin typeface="Century Gothic" panose="020B0502020202020204" pitchFamily="34" charset="0"/>
              </a:rPr>
              <a:t>IMPRESE per CLASSE DI ADDETTI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9DE8EF83-F7C6-A7BC-92C8-E1BBB456EB1A}"/>
              </a:ext>
            </a:extLst>
          </p:cNvPr>
          <p:cNvSpPr txBox="1"/>
          <p:nvPr/>
        </p:nvSpPr>
        <p:spPr>
          <a:xfrm>
            <a:off x="4247436" y="4137319"/>
            <a:ext cx="39095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4ACE0E5F-DE9A-1F86-F363-F718223DF911}"/>
              </a:ext>
            </a:extLst>
          </p:cNvPr>
          <p:cNvSpPr txBox="1"/>
          <p:nvPr/>
        </p:nvSpPr>
        <p:spPr>
          <a:xfrm>
            <a:off x="8213308" y="4137319"/>
            <a:ext cx="39095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24" name="Immagine 23">
            <a:extLst>
              <a:ext uri="{FF2B5EF4-FFF2-40B4-BE49-F238E27FC236}">
                <a16:creationId xmlns:a16="http://schemas.microsoft.com/office/drawing/2014/main" id="{06ECF7CE-1D13-EB77-4E7C-F72F9FCB3BD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5464" y="3599700"/>
            <a:ext cx="2568493" cy="593680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C40CDB2D-D46A-A36D-B61C-87ECF87EAA9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39193" y="4379167"/>
            <a:ext cx="3435309" cy="2061186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5A72A078-9385-8EAA-95AC-76FB34D2EA6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00859" y="1556337"/>
            <a:ext cx="3437999" cy="2062800"/>
          </a:xfrm>
          <a:prstGeom prst="rect">
            <a:avLst/>
          </a:prstGeom>
        </p:spPr>
      </p:pic>
      <p:graphicFrame>
        <p:nvGraphicFramePr>
          <p:cNvPr id="27" name="Tabella 26">
            <a:extLst>
              <a:ext uri="{FF2B5EF4-FFF2-40B4-BE49-F238E27FC236}">
                <a16:creationId xmlns:a16="http://schemas.microsoft.com/office/drawing/2014/main" id="{C721DBBC-1B57-608C-1827-F240FAC36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798893"/>
              </p:ext>
            </p:extLst>
          </p:nvPr>
        </p:nvGraphicFramePr>
        <p:xfrm>
          <a:off x="4324630" y="1726800"/>
          <a:ext cx="1126618" cy="17836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26618">
                  <a:extLst>
                    <a:ext uri="{9D8B030D-6E8A-4147-A177-3AD203B41FA5}">
                      <a16:colId xmlns:a16="http://schemas.microsoft.com/office/drawing/2014/main" val="3491261114"/>
                    </a:ext>
                  </a:extLst>
                </a:gridCol>
              </a:tblGrid>
              <a:tr h="611100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Fino a 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960231"/>
                  </a:ext>
                </a:extLst>
              </a:tr>
              <a:tr h="586287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Da 10 a 49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104601"/>
                  </a:ext>
                </a:extLst>
              </a:tr>
              <a:tr h="586287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Oltre 49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255474"/>
                  </a:ext>
                </a:extLst>
              </a:tr>
            </a:tbl>
          </a:graphicData>
        </a:graphic>
      </p:graphicFrame>
      <p:sp>
        <p:nvSpPr>
          <p:cNvPr id="28" name="Rettangolo 27">
            <a:extLst>
              <a:ext uri="{FF2B5EF4-FFF2-40B4-BE49-F238E27FC236}">
                <a16:creationId xmlns:a16="http://schemas.microsoft.com/office/drawing/2014/main" id="{D1BFA50E-CE02-C3C1-FA27-93AC7DF072A8}"/>
              </a:ext>
            </a:extLst>
          </p:cNvPr>
          <p:cNvSpPr/>
          <p:nvPr/>
        </p:nvSpPr>
        <p:spPr>
          <a:xfrm>
            <a:off x="4447550" y="4135255"/>
            <a:ext cx="37531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latin typeface="Century Gothic" panose="020B0502020202020204" pitchFamily="34" charset="0"/>
              </a:rPr>
              <a:t>FATTURATO per CLASSE DI ADDETTI</a:t>
            </a: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6B7CF5BE-CDF6-0555-E6F6-AB6DE34CABAC}"/>
              </a:ext>
            </a:extLst>
          </p:cNvPr>
          <p:cNvSpPr/>
          <p:nvPr/>
        </p:nvSpPr>
        <p:spPr>
          <a:xfrm>
            <a:off x="8256462" y="4135255"/>
            <a:ext cx="39095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latin typeface="Century Gothic" panose="020B0502020202020204" pitchFamily="34" charset="0"/>
              </a:rPr>
              <a:t>VALORE AGGIUNTO per CLASSE DI ADDETTI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9C6B2B7A-FF72-1E22-18AB-988D868314E8}"/>
              </a:ext>
            </a:extLst>
          </p:cNvPr>
          <p:cNvSpPr txBox="1"/>
          <p:nvPr/>
        </p:nvSpPr>
        <p:spPr>
          <a:xfrm>
            <a:off x="6344903" y="1785540"/>
            <a:ext cx="1464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1800" b="1" dirty="0">
                <a:solidFill>
                  <a:srgbClr val="ED7D31"/>
                </a:solidFill>
                <a:latin typeface="Century Gothic" panose="020B0502020202020204" pitchFamily="34" charset="0"/>
              </a:rPr>
              <a:t>(</a:t>
            </a:r>
            <a:r>
              <a:rPr lang="it-IT" altLang="it-IT" b="1" dirty="0">
                <a:solidFill>
                  <a:srgbClr val="ED7D31"/>
                </a:solidFill>
                <a:latin typeface="Century Gothic" panose="020B0502020202020204" pitchFamily="34" charset="0"/>
              </a:rPr>
              <a:t>5,8 MLD €</a:t>
            </a:r>
            <a:r>
              <a:rPr lang="it-IT" altLang="it-IT" sz="1800" b="1" dirty="0">
                <a:solidFill>
                  <a:srgbClr val="ED7D31"/>
                </a:solidFill>
                <a:latin typeface="Century Gothic" panose="020B0502020202020204" pitchFamily="34" charset="0"/>
              </a:rPr>
              <a:t>)</a:t>
            </a:r>
            <a:endParaRPr lang="it-IT" b="1" dirty="0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9BF26433-AFC5-0F72-9EBC-99EC9DDBFA78}"/>
              </a:ext>
            </a:extLst>
          </p:cNvPr>
          <p:cNvSpPr txBox="1"/>
          <p:nvPr/>
        </p:nvSpPr>
        <p:spPr>
          <a:xfrm>
            <a:off x="6508925" y="2374412"/>
            <a:ext cx="1464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1800" b="1" dirty="0">
                <a:solidFill>
                  <a:srgbClr val="ED7D31"/>
                </a:solidFill>
                <a:latin typeface="Century Gothic" panose="020B0502020202020204" pitchFamily="34" charset="0"/>
              </a:rPr>
              <a:t>(9</a:t>
            </a:r>
            <a:r>
              <a:rPr lang="it-IT" altLang="it-IT" b="1" dirty="0">
                <a:solidFill>
                  <a:srgbClr val="ED7D31"/>
                </a:solidFill>
                <a:latin typeface="Century Gothic" panose="020B0502020202020204" pitchFamily="34" charset="0"/>
              </a:rPr>
              <a:t>,1 MLD €</a:t>
            </a:r>
            <a:r>
              <a:rPr lang="it-IT" altLang="it-IT" sz="1800" b="1" dirty="0">
                <a:solidFill>
                  <a:srgbClr val="ED7D31"/>
                </a:solidFill>
                <a:latin typeface="Century Gothic" panose="020B0502020202020204" pitchFamily="34" charset="0"/>
              </a:rPr>
              <a:t>)</a:t>
            </a:r>
            <a:endParaRPr lang="it-IT" b="1" dirty="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98FB9446-453C-A501-03D1-3B237B2B1FD3}"/>
              </a:ext>
            </a:extLst>
          </p:cNvPr>
          <p:cNvSpPr txBox="1"/>
          <p:nvPr/>
        </p:nvSpPr>
        <p:spPr>
          <a:xfrm>
            <a:off x="6692568" y="3000893"/>
            <a:ext cx="15638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1800" b="1" dirty="0">
                <a:solidFill>
                  <a:srgbClr val="ED7D31"/>
                </a:solidFill>
                <a:latin typeface="Century Gothic" panose="020B0502020202020204" pitchFamily="34" charset="0"/>
              </a:rPr>
              <a:t>(11,9</a:t>
            </a:r>
            <a:r>
              <a:rPr lang="it-IT" altLang="it-IT" b="1" dirty="0">
                <a:solidFill>
                  <a:srgbClr val="ED7D31"/>
                </a:solidFill>
                <a:latin typeface="Century Gothic" panose="020B0502020202020204" pitchFamily="34" charset="0"/>
              </a:rPr>
              <a:t> MLD €</a:t>
            </a:r>
            <a:r>
              <a:rPr lang="it-IT" altLang="it-IT" sz="1800" b="1" dirty="0">
                <a:solidFill>
                  <a:srgbClr val="ED7D31"/>
                </a:solidFill>
                <a:latin typeface="Century Gothic" panose="020B0502020202020204" pitchFamily="34" charset="0"/>
              </a:rPr>
              <a:t>)</a:t>
            </a:r>
            <a:endParaRPr lang="it-IT" b="1" dirty="0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542C6B0E-8135-60C9-23CF-0BAFAF4B3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831484"/>
              </p:ext>
            </p:extLst>
          </p:nvPr>
        </p:nvGraphicFramePr>
        <p:xfrm>
          <a:off x="8275232" y="1704592"/>
          <a:ext cx="1161886" cy="17836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61886">
                  <a:extLst>
                    <a:ext uri="{9D8B030D-6E8A-4147-A177-3AD203B41FA5}">
                      <a16:colId xmlns:a16="http://schemas.microsoft.com/office/drawing/2014/main" val="3491261114"/>
                    </a:ext>
                  </a:extLst>
                </a:gridCol>
              </a:tblGrid>
              <a:tr h="611100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Fino a 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960231"/>
                  </a:ext>
                </a:extLst>
              </a:tr>
              <a:tr h="586287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Da 10 a 49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104601"/>
                  </a:ext>
                </a:extLst>
              </a:tr>
              <a:tr h="586287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Oltre 49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255474"/>
                  </a:ext>
                </a:extLst>
              </a:tr>
            </a:tbl>
          </a:graphicData>
        </a:graphic>
      </p:graphicFrame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635BC2F1-815F-DE90-0875-FFE5A68F5755}"/>
              </a:ext>
            </a:extLst>
          </p:cNvPr>
          <p:cNvSpPr txBox="1"/>
          <p:nvPr/>
        </p:nvSpPr>
        <p:spPr>
          <a:xfrm>
            <a:off x="10330773" y="1763332"/>
            <a:ext cx="1464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1800" b="1" dirty="0">
                <a:solidFill>
                  <a:srgbClr val="ED7D31"/>
                </a:solidFill>
                <a:latin typeface="Century Gothic" panose="020B0502020202020204" pitchFamily="34" charset="0"/>
              </a:rPr>
              <a:t>(</a:t>
            </a:r>
            <a:r>
              <a:rPr lang="it-IT" altLang="it-IT" b="1" dirty="0">
                <a:solidFill>
                  <a:srgbClr val="ED7D31"/>
                </a:solidFill>
                <a:latin typeface="Century Gothic" panose="020B0502020202020204" pitchFamily="34" charset="0"/>
              </a:rPr>
              <a:t>1,0 MLD €</a:t>
            </a:r>
            <a:r>
              <a:rPr lang="it-IT" altLang="it-IT" sz="1800" b="1" dirty="0">
                <a:solidFill>
                  <a:srgbClr val="ED7D31"/>
                </a:solidFill>
                <a:latin typeface="Century Gothic" panose="020B0502020202020204" pitchFamily="34" charset="0"/>
              </a:rPr>
              <a:t>)</a:t>
            </a:r>
            <a:endParaRPr lang="it-IT" b="1" dirty="0"/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3CA1A64E-5F37-C7E2-22C0-F4F071DCC209}"/>
              </a:ext>
            </a:extLst>
          </p:cNvPr>
          <p:cNvSpPr txBox="1"/>
          <p:nvPr/>
        </p:nvSpPr>
        <p:spPr>
          <a:xfrm>
            <a:off x="10494795" y="2352204"/>
            <a:ext cx="1464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1800" b="1" dirty="0">
                <a:solidFill>
                  <a:srgbClr val="ED7D31"/>
                </a:solidFill>
                <a:latin typeface="Century Gothic" panose="020B0502020202020204" pitchFamily="34" charset="0"/>
              </a:rPr>
              <a:t>(1</a:t>
            </a:r>
            <a:r>
              <a:rPr lang="it-IT" altLang="it-IT" b="1" dirty="0">
                <a:solidFill>
                  <a:srgbClr val="ED7D31"/>
                </a:solidFill>
                <a:latin typeface="Century Gothic" panose="020B0502020202020204" pitchFamily="34" charset="0"/>
              </a:rPr>
              <a:t>,7 MLD €</a:t>
            </a:r>
            <a:r>
              <a:rPr lang="it-IT" altLang="it-IT" sz="1800" b="1" dirty="0">
                <a:solidFill>
                  <a:srgbClr val="ED7D31"/>
                </a:solidFill>
                <a:latin typeface="Century Gothic" panose="020B0502020202020204" pitchFamily="34" charset="0"/>
              </a:rPr>
              <a:t>)</a:t>
            </a:r>
            <a:endParaRPr lang="it-IT" b="1" dirty="0"/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03FD61D5-A35E-9C9A-023E-9AAAF87AD4FF}"/>
              </a:ext>
            </a:extLst>
          </p:cNvPr>
          <p:cNvSpPr txBox="1"/>
          <p:nvPr/>
        </p:nvSpPr>
        <p:spPr>
          <a:xfrm>
            <a:off x="10678438" y="2978685"/>
            <a:ext cx="15638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1800" b="1" dirty="0">
                <a:solidFill>
                  <a:srgbClr val="ED7D31"/>
                </a:solidFill>
                <a:latin typeface="Century Gothic" panose="020B0502020202020204" pitchFamily="34" charset="0"/>
              </a:rPr>
              <a:t>(2,6</a:t>
            </a:r>
            <a:r>
              <a:rPr lang="it-IT" altLang="it-IT" b="1" dirty="0">
                <a:solidFill>
                  <a:srgbClr val="ED7D31"/>
                </a:solidFill>
                <a:latin typeface="Century Gothic" panose="020B0502020202020204" pitchFamily="34" charset="0"/>
              </a:rPr>
              <a:t> MLD €</a:t>
            </a:r>
            <a:r>
              <a:rPr lang="it-IT" altLang="it-IT" sz="1800" b="1" dirty="0">
                <a:solidFill>
                  <a:srgbClr val="ED7D31"/>
                </a:solidFill>
                <a:latin typeface="Century Gothic" panose="020B0502020202020204" pitchFamily="34" charset="0"/>
              </a:rPr>
              <a:t>)</a:t>
            </a:r>
            <a:endParaRPr lang="it-IT" b="1" dirty="0"/>
          </a:p>
        </p:txBody>
      </p:sp>
      <p:graphicFrame>
        <p:nvGraphicFramePr>
          <p:cNvPr id="40" name="Tabella 39">
            <a:extLst>
              <a:ext uri="{FF2B5EF4-FFF2-40B4-BE49-F238E27FC236}">
                <a16:creationId xmlns:a16="http://schemas.microsoft.com/office/drawing/2014/main" id="{C1332945-1A31-02FD-EC9A-DE01397EAC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654038"/>
              </p:ext>
            </p:extLst>
          </p:nvPr>
        </p:nvGraphicFramePr>
        <p:xfrm>
          <a:off x="4343400" y="4549814"/>
          <a:ext cx="1126618" cy="17836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26618">
                  <a:extLst>
                    <a:ext uri="{9D8B030D-6E8A-4147-A177-3AD203B41FA5}">
                      <a16:colId xmlns:a16="http://schemas.microsoft.com/office/drawing/2014/main" val="3491261114"/>
                    </a:ext>
                  </a:extLst>
                </a:gridCol>
              </a:tblGrid>
              <a:tr h="611100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Fino a 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960231"/>
                  </a:ext>
                </a:extLst>
              </a:tr>
              <a:tr h="586287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Da 10 a 49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104601"/>
                  </a:ext>
                </a:extLst>
              </a:tr>
              <a:tr h="586287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Oltre 49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255474"/>
                  </a:ext>
                </a:extLst>
              </a:tr>
            </a:tbl>
          </a:graphicData>
        </a:graphic>
      </p:graphicFrame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6E30C22B-22FF-388D-5953-2F481EAE256C}"/>
              </a:ext>
            </a:extLst>
          </p:cNvPr>
          <p:cNvSpPr txBox="1"/>
          <p:nvPr/>
        </p:nvSpPr>
        <p:spPr>
          <a:xfrm>
            <a:off x="6702001" y="4636892"/>
            <a:ext cx="1464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1800" b="1" dirty="0">
                <a:solidFill>
                  <a:srgbClr val="2F5597"/>
                </a:solidFill>
                <a:latin typeface="Century Gothic" panose="020B0502020202020204" pitchFamily="34" charset="0"/>
              </a:rPr>
              <a:t>(</a:t>
            </a:r>
            <a:r>
              <a:rPr lang="it-IT" altLang="it-IT" b="1" dirty="0">
                <a:solidFill>
                  <a:srgbClr val="2F5597"/>
                </a:solidFill>
                <a:latin typeface="Century Gothic" panose="020B0502020202020204" pitchFamily="34" charset="0"/>
              </a:rPr>
              <a:t>8,2 MLD €</a:t>
            </a:r>
            <a:r>
              <a:rPr lang="it-IT" altLang="it-IT" sz="1800" b="1" dirty="0">
                <a:solidFill>
                  <a:srgbClr val="2F5597"/>
                </a:solidFill>
                <a:latin typeface="Century Gothic" panose="020B0502020202020204" pitchFamily="34" charset="0"/>
              </a:rPr>
              <a:t>)</a:t>
            </a:r>
            <a:endParaRPr lang="it-IT" b="1" dirty="0">
              <a:solidFill>
                <a:srgbClr val="2F5597"/>
              </a:solidFill>
            </a:endParaRP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AE67B6C1-2E42-61EB-DFA0-D001D38C3562}"/>
              </a:ext>
            </a:extLst>
          </p:cNvPr>
          <p:cNvSpPr txBox="1"/>
          <p:nvPr/>
        </p:nvSpPr>
        <p:spPr>
          <a:xfrm>
            <a:off x="6381391" y="5225764"/>
            <a:ext cx="1464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1800" b="1" dirty="0">
                <a:solidFill>
                  <a:srgbClr val="2F5597"/>
                </a:solidFill>
                <a:latin typeface="Century Gothic" panose="020B0502020202020204" pitchFamily="34" charset="0"/>
              </a:rPr>
              <a:t>(4</a:t>
            </a:r>
            <a:r>
              <a:rPr lang="it-IT" altLang="it-IT" b="1" dirty="0">
                <a:solidFill>
                  <a:srgbClr val="2F5597"/>
                </a:solidFill>
                <a:latin typeface="Century Gothic" panose="020B0502020202020204" pitchFamily="34" charset="0"/>
              </a:rPr>
              <a:t>,1 MLD €</a:t>
            </a:r>
            <a:r>
              <a:rPr lang="it-IT" altLang="it-IT" sz="1800" b="1" dirty="0">
                <a:solidFill>
                  <a:srgbClr val="2F5597"/>
                </a:solidFill>
                <a:latin typeface="Century Gothic" panose="020B0502020202020204" pitchFamily="34" charset="0"/>
              </a:rPr>
              <a:t>)</a:t>
            </a:r>
            <a:endParaRPr lang="it-IT" b="1" dirty="0">
              <a:solidFill>
                <a:srgbClr val="2F5597"/>
              </a:solidFill>
            </a:endParaRP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AA108C3B-997E-9A8C-3193-3E194B5CE331}"/>
              </a:ext>
            </a:extLst>
          </p:cNvPr>
          <p:cNvSpPr txBox="1"/>
          <p:nvPr/>
        </p:nvSpPr>
        <p:spPr>
          <a:xfrm>
            <a:off x="6455306" y="5852245"/>
            <a:ext cx="15638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1800" b="1" dirty="0">
                <a:solidFill>
                  <a:srgbClr val="2F5597"/>
                </a:solidFill>
                <a:latin typeface="Century Gothic" panose="020B0502020202020204" pitchFamily="34" charset="0"/>
              </a:rPr>
              <a:t>(5,7</a:t>
            </a:r>
            <a:r>
              <a:rPr lang="it-IT" altLang="it-IT" b="1" dirty="0">
                <a:solidFill>
                  <a:srgbClr val="2F5597"/>
                </a:solidFill>
                <a:latin typeface="Century Gothic" panose="020B0502020202020204" pitchFamily="34" charset="0"/>
              </a:rPr>
              <a:t> MLD €</a:t>
            </a:r>
            <a:r>
              <a:rPr lang="it-IT" altLang="it-IT" sz="1800" b="1" dirty="0">
                <a:solidFill>
                  <a:srgbClr val="2F5597"/>
                </a:solidFill>
                <a:latin typeface="Century Gothic" panose="020B0502020202020204" pitchFamily="34" charset="0"/>
              </a:rPr>
              <a:t>)</a:t>
            </a:r>
            <a:endParaRPr lang="it-IT" b="1" dirty="0">
              <a:solidFill>
                <a:srgbClr val="2F5597"/>
              </a:solidFill>
            </a:endParaRPr>
          </a:p>
        </p:txBody>
      </p:sp>
      <p:graphicFrame>
        <p:nvGraphicFramePr>
          <p:cNvPr id="51" name="Tabella 50">
            <a:extLst>
              <a:ext uri="{FF2B5EF4-FFF2-40B4-BE49-F238E27FC236}">
                <a16:creationId xmlns:a16="http://schemas.microsoft.com/office/drawing/2014/main" id="{5BCA75CE-61EE-DA06-1595-AD305C8417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23274"/>
              </p:ext>
            </p:extLst>
          </p:nvPr>
        </p:nvGraphicFramePr>
        <p:xfrm>
          <a:off x="8222438" y="4527840"/>
          <a:ext cx="1126618" cy="17836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26618">
                  <a:extLst>
                    <a:ext uri="{9D8B030D-6E8A-4147-A177-3AD203B41FA5}">
                      <a16:colId xmlns:a16="http://schemas.microsoft.com/office/drawing/2014/main" val="3491261114"/>
                    </a:ext>
                  </a:extLst>
                </a:gridCol>
              </a:tblGrid>
              <a:tr h="611100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Fino a 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960231"/>
                  </a:ext>
                </a:extLst>
              </a:tr>
              <a:tr h="586287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Da 10 a 49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104601"/>
                  </a:ext>
                </a:extLst>
              </a:tr>
              <a:tr h="586287">
                <a:tc>
                  <a:txBody>
                    <a:bodyPr/>
                    <a:lstStyle/>
                    <a:p>
                      <a:pPr algn="r"/>
                      <a:r>
                        <a:rPr lang="it-IT" sz="1400" b="0" dirty="0">
                          <a:latin typeface="Century Gothic" panose="020B0502020202020204" pitchFamily="34" charset="0"/>
                        </a:rPr>
                        <a:t>Oltre 49 addetti</a:t>
                      </a:r>
                    </a:p>
                  </a:txBody>
                  <a:tcPr marL="68701" marR="68701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255474"/>
                  </a:ext>
                </a:extLst>
              </a:tr>
            </a:tbl>
          </a:graphicData>
        </a:graphic>
      </p:graphicFrame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CAE13C2E-1369-C119-EDA1-34465CC5CCD6}"/>
              </a:ext>
            </a:extLst>
          </p:cNvPr>
          <p:cNvSpPr txBox="1"/>
          <p:nvPr/>
        </p:nvSpPr>
        <p:spPr>
          <a:xfrm>
            <a:off x="10581039" y="4614918"/>
            <a:ext cx="1464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1800" b="1" dirty="0">
                <a:solidFill>
                  <a:srgbClr val="2F5597"/>
                </a:solidFill>
                <a:latin typeface="Century Gothic" panose="020B0502020202020204" pitchFamily="34" charset="0"/>
              </a:rPr>
              <a:t>(</a:t>
            </a:r>
            <a:r>
              <a:rPr lang="it-IT" altLang="it-IT" b="1" dirty="0">
                <a:solidFill>
                  <a:srgbClr val="2F5597"/>
                </a:solidFill>
                <a:latin typeface="Century Gothic" panose="020B0502020202020204" pitchFamily="34" charset="0"/>
              </a:rPr>
              <a:t>1,4 MLD €</a:t>
            </a:r>
            <a:r>
              <a:rPr lang="it-IT" altLang="it-IT" sz="1800" b="1" dirty="0">
                <a:solidFill>
                  <a:srgbClr val="2F5597"/>
                </a:solidFill>
                <a:latin typeface="Century Gothic" panose="020B0502020202020204" pitchFamily="34" charset="0"/>
              </a:rPr>
              <a:t>)</a:t>
            </a:r>
            <a:endParaRPr lang="it-IT" b="1" dirty="0">
              <a:solidFill>
                <a:srgbClr val="2F5597"/>
              </a:solidFill>
            </a:endParaRP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8389B2B7-7C58-8B4D-F89A-0A162D26329E}"/>
              </a:ext>
            </a:extLst>
          </p:cNvPr>
          <p:cNvSpPr txBox="1"/>
          <p:nvPr/>
        </p:nvSpPr>
        <p:spPr>
          <a:xfrm>
            <a:off x="10260429" y="5203790"/>
            <a:ext cx="1464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1800" b="1" dirty="0">
                <a:solidFill>
                  <a:srgbClr val="2F5597"/>
                </a:solidFill>
                <a:latin typeface="Century Gothic" panose="020B0502020202020204" pitchFamily="34" charset="0"/>
              </a:rPr>
              <a:t>(</a:t>
            </a:r>
            <a:r>
              <a:rPr lang="it-IT" altLang="it-IT" b="1" dirty="0">
                <a:solidFill>
                  <a:srgbClr val="2F5597"/>
                </a:solidFill>
                <a:latin typeface="Century Gothic" panose="020B0502020202020204" pitchFamily="34" charset="0"/>
              </a:rPr>
              <a:t>0,7 MLD €</a:t>
            </a:r>
            <a:r>
              <a:rPr lang="it-IT" altLang="it-IT" sz="1800" b="1" dirty="0">
                <a:solidFill>
                  <a:srgbClr val="2F5597"/>
                </a:solidFill>
                <a:latin typeface="Century Gothic" panose="020B0502020202020204" pitchFamily="34" charset="0"/>
              </a:rPr>
              <a:t>)</a:t>
            </a:r>
            <a:endParaRPr lang="it-IT" b="1" dirty="0">
              <a:solidFill>
                <a:srgbClr val="2F5597"/>
              </a:solidFill>
            </a:endParaRP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6F169B10-C9EE-43DE-7854-66BA5CAD733E}"/>
              </a:ext>
            </a:extLst>
          </p:cNvPr>
          <p:cNvSpPr txBox="1"/>
          <p:nvPr/>
        </p:nvSpPr>
        <p:spPr>
          <a:xfrm>
            <a:off x="10416640" y="5830271"/>
            <a:ext cx="15638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1800" b="1" dirty="0">
                <a:solidFill>
                  <a:srgbClr val="2F5597"/>
                </a:solidFill>
                <a:latin typeface="Century Gothic" panose="020B0502020202020204" pitchFamily="34" charset="0"/>
              </a:rPr>
              <a:t>(1,2</a:t>
            </a:r>
            <a:r>
              <a:rPr lang="it-IT" altLang="it-IT" b="1" dirty="0">
                <a:solidFill>
                  <a:srgbClr val="2F5597"/>
                </a:solidFill>
                <a:latin typeface="Century Gothic" panose="020B0502020202020204" pitchFamily="34" charset="0"/>
              </a:rPr>
              <a:t> MLD €</a:t>
            </a:r>
            <a:r>
              <a:rPr lang="it-IT" altLang="it-IT" sz="1800" b="1" dirty="0">
                <a:solidFill>
                  <a:srgbClr val="2F5597"/>
                </a:solidFill>
                <a:latin typeface="Century Gothic" panose="020B0502020202020204" pitchFamily="34" charset="0"/>
              </a:rPr>
              <a:t>)</a:t>
            </a:r>
            <a:endParaRPr lang="it-IT" b="1" dirty="0">
              <a:solidFill>
                <a:srgbClr val="2F55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571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20DAE-67D9-3873-F3BA-E38742A6D9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ederazione Nazionale Maestri del Lavoro - Consiglio Nazionale - Elenco  Consolati - Lombardia - Informazioni Consolato">
            <a:extLst>
              <a:ext uri="{FF2B5EF4-FFF2-40B4-BE49-F238E27FC236}">
                <a16:creationId xmlns:a16="http://schemas.microsoft.com/office/drawing/2014/main" id="{19EDE091-1E0C-998B-0E87-205822DA7F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82" y="1399338"/>
            <a:ext cx="4196387" cy="419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itolo 1">
            <a:extLst>
              <a:ext uri="{FF2B5EF4-FFF2-40B4-BE49-F238E27FC236}">
                <a16:creationId xmlns:a16="http://schemas.microsoft.com/office/drawing/2014/main" id="{8278438A-BE17-FA9D-E109-352866B83A2A}"/>
              </a:ext>
            </a:extLst>
          </p:cNvPr>
          <p:cNvSpPr txBox="1">
            <a:spLocks/>
          </p:cNvSpPr>
          <p:nvPr/>
        </p:nvSpPr>
        <p:spPr>
          <a:xfrm>
            <a:off x="335360" y="176454"/>
            <a:ext cx="11717042" cy="1425102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Universo delle imprese delle ferramenta «BERGAMO» | </a:t>
            </a:r>
            <a:r>
              <a:rPr lang="it-IT" sz="2200" b="1" dirty="0">
                <a:solidFill>
                  <a:srgbClr val="000000"/>
                </a:solidFill>
                <a:latin typeface="Century Gothic" panose="020B0502020202020204" pitchFamily="34" charset="0"/>
                <a:ea typeface="MS PGothic" charset="0"/>
                <a:cs typeface="Arial"/>
              </a:rPr>
              <a:t>Mentre a livello nazionale il rapporto tra imprese all’ingrosso e imprese al dettaglio è 70 a 30. A Bergamo la distribuzione delle ferramenta all’ingrosso è pressoché simile a quella delle ferramenta del commercio al dettaglio.</a:t>
            </a:r>
            <a:endParaRPr lang="it-IT" sz="2200" dirty="0"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60" name="Parentesi graffa chiusa 59">
            <a:extLst>
              <a:ext uri="{FF2B5EF4-FFF2-40B4-BE49-F238E27FC236}">
                <a16:creationId xmlns:a16="http://schemas.microsoft.com/office/drawing/2014/main" id="{77CCEC0D-7E76-1DEC-6B3F-B7F66CF0E7D1}"/>
              </a:ext>
            </a:extLst>
          </p:cNvPr>
          <p:cNvSpPr/>
          <p:nvPr/>
        </p:nvSpPr>
        <p:spPr bwMode="auto">
          <a:xfrm>
            <a:off x="4094483" y="1894306"/>
            <a:ext cx="450004" cy="3887033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93" name="Elemento grafico 92" descr="Insegnante">
            <a:extLst>
              <a:ext uri="{FF2B5EF4-FFF2-40B4-BE49-F238E27FC236}">
                <a16:creationId xmlns:a16="http://schemas.microsoft.com/office/drawing/2014/main" id="{CB256EBC-41A1-1DB2-5CE6-BE2F7190A5F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3369" y="5745862"/>
            <a:ext cx="567771" cy="567771"/>
          </a:xfrm>
          <a:prstGeom prst="rect">
            <a:avLst/>
          </a:prstGeom>
        </p:spPr>
      </p:pic>
      <p:sp>
        <p:nvSpPr>
          <p:cNvPr id="94" name="Rettangolo 93">
            <a:extLst>
              <a:ext uri="{FF2B5EF4-FFF2-40B4-BE49-F238E27FC236}">
                <a16:creationId xmlns:a16="http://schemas.microsoft.com/office/drawing/2014/main" id="{3DB37B9C-00F9-B250-ECB6-FD12DAF006EF}"/>
              </a:ext>
            </a:extLst>
          </p:cNvPr>
          <p:cNvSpPr/>
          <p:nvPr/>
        </p:nvSpPr>
        <p:spPr>
          <a:xfrm>
            <a:off x="941140" y="5931477"/>
            <a:ext cx="1106780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it-IT" sz="1050" b="1" i="1" u="sng" dirty="0">
                <a:latin typeface="Century Gothic" panose="020B0502020202020204" pitchFamily="34" charset="0"/>
              </a:rPr>
              <a:t>IMPRESE INCLUSE NELL’ANALISI</a:t>
            </a:r>
            <a:r>
              <a:rPr lang="it-IT" sz="1050" b="1" i="1" dirty="0">
                <a:latin typeface="Century Gothic" panose="020B0502020202020204" pitchFamily="34" charset="0"/>
              </a:rPr>
              <a:t>: </a:t>
            </a:r>
            <a:r>
              <a:rPr lang="it-IT" sz="1050" i="1" dirty="0">
                <a:latin typeface="Century Gothic" panose="020B0502020202020204" pitchFamily="34" charset="0"/>
              </a:rPr>
              <a:t>Commercio</a:t>
            </a:r>
            <a:r>
              <a:rPr lang="it-IT" sz="1050" b="0" i="1" dirty="0">
                <a:latin typeface="Century Gothic" panose="020B0502020202020204" pitchFamily="34" charset="0"/>
              </a:rPr>
              <a:t> (G) ateco 46.74; 46.74.1;47.52;47.52.1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356A2B7-90FB-7BC9-CF6F-06FA77A3D0F2}"/>
              </a:ext>
            </a:extLst>
          </p:cNvPr>
          <p:cNvSpPr txBox="1"/>
          <p:nvPr/>
        </p:nvSpPr>
        <p:spPr>
          <a:xfrm>
            <a:off x="243766" y="6317460"/>
            <a:ext cx="116496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3A79"/>
              </a:buClr>
              <a:buSzPct val="140000"/>
              <a:defRPr/>
            </a:pPr>
            <a:r>
              <a:rPr lang="it-IT" sz="1000" b="1" i="1" dirty="0">
                <a:latin typeface="Century Gothic" panose="020B0502020202020204" pitchFamily="34" charset="0"/>
                <a:cs typeface="Arial" panose="020B0604020202020204" pitchFamily="34" charset="0"/>
              </a:rPr>
              <a:t>Fonte: </a:t>
            </a:r>
            <a:r>
              <a:rPr lang="it-IT" sz="1000" i="1" dirty="0">
                <a:latin typeface="Century Gothic" panose="020B0502020202020204" pitchFamily="34" charset="0"/>
                <a:cs typeface="Arial" panose="020B0604020202020204" pitchFamily="34" charset="0"/>
              </a:rPr>
              <a:t>Elaborazioni Format Research su dati Infocamere (Movimprese). 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79D25246-F508-4244-3CA6-9B1CD0735DF6}"/>
              </a:ext>
            </a:extLst>
          </p:cNvPr>
          <p:cNvSpPr/>
          <p:nvPr/>
        </p:nvSpPr>
        <p:spPr>
          <a:xfrm>
            <a:off x="434846" y="1856667"/>
            <a:ext cx="38959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800" b="1" dirty="0">
                <a:latin typeface="Century Gothic" panose="020B0502020202020204" pitchFamily="34" charset="0"/>
              </a:rPr>
              <a:t>Bergamo</a:t>
            </a:r>
          </a:p>
          <a:p>
            <a:pPr algn="ctr"/>
            <a:r>
              <a:rPr lang="it-IT" sz="4800" b="1" dirty="0">
                <a:latin typeface="Century Gothic" panose="020B0502020202020204" pitchFamily="34" charset="0"/>
              </a:rPr>
              <a:t>197 Ferramenta</a:t>
            </a:r>
          </a:p>
          <a:p>
            <a:pPr algn="ctr"/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Imprese di commercio all’ingrosso e al dettaglio di ferramenta</a:t>
            </a:r>
            <a:endParaRPr lang="it-IT" sz="5400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5B023F06-4D0B-0336-F5E1-BD967E677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686472"/>
              </p:ext>
            </p:extLst>
          </p:nvPr>
        </p:nvGraphicFramePr>
        <p:xfrm>
          <a:off x="5666367" y="1920430"/>
          <a:ext cx="6394750" cy="1524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7375">
                  <a:extLst>
                    <a:ext uri="{9D8B030D-6E8A-4147-A177-3AD203B41FA5}">
                      <a16:colId xmlns:a16="http://schemas.microsoft.com/office/drawing/2014/main" val="308603570"/>
                    </a:ext>
                  </a:extLst>
                </a:gridCol>
                <a:gridCol w="3197375">
                  <a:extLst>
                    <a:ext uri="{9D8B030D-6E8A-4147-A177-3AD203B41FA5}">
                      <a16:colId xmlns:a16="http://schemas.microsoft.com/office/drawing/2014/main" val="417483486"/>
                    </a:ext>
                  </a:extLst>
                </a:gridCol>
              </a:tblGrid>
              <a:tr h="7622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b="1" dirty="0">
                          <a:solidFill>
                            <a:srgbClr val="F79646"/>
                          </a:solidFill>
                          <a:latin typeface="Century Gothic" panose="020B0502020202020204" pitchFamily="34" charset="0"/>
                        </a:rPr>
                        <a:t>Commercio all’ingrosso di ferramenta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i="0" dirty="0">
                          <a:solidFill>
                            <a:srgbClr val="ED7D31"/>
                          </a:solidFill>
                          <a:latin typeface="Century Gothic" panose="020B0502020202020204" pitchFamily="34" charset="0"/>
                        </a:rPr>
                        <a:t>105 </a:t>
                      </a:r>
                      <a:r>
                        <a:rPr lang="it-IT" altLang="it-IT" sz="2000" dirty="0">
                          <a:solidFill>
                            <a:srgbClr val="ED7D31"/>
                          </a:solidFill>
                          <a:latin typeface="Century Gothic" panose="020B0502020202020204" pitchFamily="34" charset="0"/>
                        </a:rPr>
                        <a:t>(</a:t>
                      </a:r>
                      <a:r>
                        <a:rPr lang="it-IT" altLang="it-IT" dirty="0">
                          <a:solidFill>
                            <a:srgbClr val="ED7D31"/>
                          </a:solidFill>
                          <a:latin typeface="Century Gothic" panose="020B0502020202020204" pitchFamily="34" charset="0"/>
                        </a:rPr>
                        <a:t>53</a:t>
                      </a:r>
                      <a:r>
                        <a:rPr lang="it-IT" altLang="it-IT" sz="2000" dirty="0">
                          <a:solidFill>
                            <a:srgbClr val="ED7D31"/>
                          </a:solidFill>
                          <a:latin typeface="Century Gothic" panose="020B0502020202020204" pitchFamily="34" charset="0"/>
                        </a:rPr>
                        <a:t>%)</a:t>
                      </a:r>
                      <a:endParaRPr lang="it-IT" altLang="it-IT" dirty="0">
                        <a:solidFill>
                          <a:srgbClr val="ED7D3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4618667"/>
                  </a:ext>
                </a:extLst>
              </a:tr>
              <a:tr h="7622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b="1" dirty="0">
                          <a:solidFill>
                            <a:srgbClr val="203864"/>
                          </a:solidFill>
                          <a:latin typeface="Century Gothic" panose="020B0502020202020204" pitchFamily="34" charset="0"/>
                        </a:rPr>
                        <a:t>Commercio al dettaglio di ferramenta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800" b="1" kern="1200" dirty="0">
                          <a:solidFill>
                            <a:srgbClr val="203864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92 (47%)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647064"/>
                  </a:ext>
                </a:extLst>
              </a:tr>
            </a:tbl>
          </a:graphicData>
        </a:graphic>
      </p:graphicFrame>
      <p:pic>
        <p:nvPicPr>
          <p:cNvPr id="4" name="Elemento grafico 3" descr="Carrello della spesa">
            <a:extLst>
              <a:ext uri="{FF2B5EF4-FFF2-40B4-BE49-F238E27FC236}">
                <a16:creationId xmlns:a16="http://schemas.microsoft.com/office/drawing/2014/main" id="{2BDFC1A6-73F5-6773-9F98-F47D45ADD6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05359" y="2736463"/>
            <a:ext cx="516155" cy="516155"/>
          </a:xfrm>
          <a:prstGeom prst="rect">
            <a:avLst/>
          </a:prstGeom>
        </p:spPr>
      </p:pic>
      <p:pic>
        <p:nvPicPr>
          <p:cNvPr id="7" name="Elemento grafico 6" descr="Carrello della spesa">
            <a:extLst>
              <a:ext uri="{FF2B5EF4-FFF2-40B4-BE49-F238E27FC236}">
                <a16:creationId xmlns:a16="http://schemas.microsoft.com/office/drawing/2014/main" id="{CC0229D4-0B05-5754-318F-B34474D8D65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005359" y="1966168"/>
            <a:ext cx="516155" cy="516155"/>
          </a:xfrm>
          <a:prstGeom prst="rect">
            <a:avLst/>
          </a:prstGeom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E6D093C-3937-4AD4-8C2B-C8DED0DF6230}"/>
              </a:ext>
            </a:extLst>
          </p:cNvPr>
          <p:cNvCxnSpPr>
            <a:cxnSpLocks/>
          </p:cNvCxnSpPr>
          <p:nvPr/>
        </p:nvCxnSpPr>
        <p:spPr bwMode="auto">
          <a:xfrm>
            <a:off x="4994995" y="3393378"/>
            <a:ext cx="637200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18">
            <a:extLst>
              <a:ext uri="{FF2B5EF4-FFF2-40B4-BE49-F238E27FC236}">
                <a16:creationId xmlns:a16="http://schemas.microsoft.com/office/drawing/2014/main" id="{37BF6D16-AF9F-BDAD-7BB6-436CD4B01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3943" y="3428774"/>
            <a:ext cx="2376264" cy="39692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0000" tIns="46800" rIns="90000" bIns="46800" anchor="ctr">
            <a:noAutofit/>
          </a:bodyPr>
          <a:lstStyle>
            <a:defPPr>
              <a:defRPr lang="it-IT"/>
            </a:defPPr>
            <a:lvl1pPr>
              <a:lnSpc>
                <a:spcPct val="110000"/>
              </a:lnSpc>
              <a:spcBef>
                <a:spcPts val="600"/>
              </a:spcBef>
              <a:defRPr sz="2000" b="0" i="0">
                <a:solidFill>
                  <a:srgbClr val="203864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400" b="1" i="1" dirty="0">
                <a:solidFill>
                  <a:schemeClr val="tx1"/>
                </a:solidFill>
              </a:rPr>
              <a:t>TOTALE</a:t>
            </a:r>
          </a:p>
        </p:txBody>
      </p:sp>
      <p:sp>
        <p:nvSpPr>
          <p:cNvPr id="12" name="Text Box 18">
            <a:extLst>
              <a:ext uri="{FF2B5EF4-FFF2-40B4-BE49-F238E27FC236}">
                <a16:creationId xmlns:a16="http://schemas.microsoft.com/office/drawing/2014/main" id="{5701A9C5-F4F8-23D5-FE27-E64251652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4490" y="3428774"/>
            <a:ext cx="1400451" cy="39692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0000" tIns="46800" rIns="90000" bIns="46800" anchor="ctr">
            <a:noAutofit/>
          </a:bodyPr>
          <a:lstStyle>
            <a:defPPr>
              <a:defRPr lang="it-IT"/>
            </a:defPPr>
            <a:lvl1pPr algn="ctr">
              <a:lnSpc>
                <a:spcPct val="110000"/>
              </a:lnSpc>
              <a:spcBef>
                <a:spcPts val="600"/>
              </a:spcBef>
              <a:defRPr sz="2000" b="1" i="1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197</a:t>
            </a:r>
          </a:p>
        </p:txBody>
      </p:sp>
      <p:graphicFrame>
        <p:nvGraphicFramePr>
          <p:cNvPr id="13" name="Tabella 2">
            <a:extLst>
              <a:ext uri="{FF2B5EF4-FFF2-40B4-BE49-F238E27FC236}">
                <a16:creationId xmlns:a16="http://schemas.microsoft.com/office/drawing/2014/main" id="{98815D2B-026D-5960-D1A4-691945214F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343304"/>
              </p:ext>
            </p:extLst>
          </p:nvPr>
        </p:nvGraphicFramePr>
        <p:xfrm>
          <a:off x="4753931" y="3943084"/>
          <a:ext cx="6613062" cy="1769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4354">
                  <a:extLst>
                    <a:ext uri="{9D8B030D-6E8A-4147-A177-3AD203B41FA5}">
                      <a16:colId xmlns:a16="http://schemas.microsoft.com/office/drawing/2014/main" val="2679413487"/>
                    </a:ext>
                  </a:extLst>
                </a:gridCol>
                <a:gridCol w="2204354">
                  <a:extLst>
                    <a:ext uri="{9D8B030D-6E8A-4147-A177-3AD203B41FA5}">
                      <a16:colId xmlns:a16="http://schemas.microsoft.com/office/drawing/2014/main" val="720201328"/>
                    </a:ext>
                  </a:extLst>
                </a:gridCol>
                <a:gridCol w="2204354">
                  <a:extLst>
                    <a:ext uri="{9D8B030D-6E8A-4147-A177-3AD203B41FA5}">
                      <a16:colId xmlns:a16="http://schemas.microsoft.com/office/drawing/2014/main" val="2694111367"/>
                    </a:ext>
                  </a:extLst>
                </a:gridCol>
              </a:tblGrid>
              <a:tr h="392944">
                <a:tc>
                  <a:txBody>
                    <a:bodyPr/>
                    <a:lstStyle/>
                    <a:p>
                      <a:endParaRPr lang="it-IT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>
                          <a:latin typeface="Century Gothic" panose="020B0502020202020204" pitchFamily="34" charset="0"/>
                        </a:rPr>
                        <a:t>ITALIA</a:t>
                      </a:r>
                    </a:p>
                  </a:txBody>
                  <a:tcPr anchor="ctr">
                    <a:solidFill>
                      <a:srgbClr val="213A67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2000" dirty="0">
                          <a:latin typeface="Century Gothic" panose="020B0502020202020204" pitchFamily="34" charset="0"/>
                        </a:rPr>
                        <a:t>BERGAMO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383378"/>
                  </a:ext>
                </a:extLst>
              </a:tr>
              <a:tr h="580601">
                <a:tc>
                  <a:txBody>
                    <a:bodyPr/>
                    <a:lstStyle/>
                    <a:p>
                      <a:r>
                        <a:rPr lang="it-IT" altLang="it-IT" sz="1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COMMERCIO DI FERRAMENTA</a:t>
                      </a:r>
                      <a:endParaRPr lang="it-IT" sz="1600" i="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600" b="1" i="0" u="none" dirty="0">
                          <a:solidFill>
                            <a:srgbClr val="213A67"/>
                          </a:solidFill>
                          <a:latin typeface="Century Gothic" panose="020B0502020202020204" pitchFamily="34" charset="0"/>
                        </a:rPr>
                        <a:t> 18.160 (100%)</a:t>
                      </a:r>
                      <a:endParaRPr lang="it-IT" sz="1600" b="1" i="0" u="none" dirty="0">
                        <a:solidFill>
                          <a:srgbClr val="213A67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600" b="1" i="0" u="non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197 (100%)</a:t>
                      </a:r>
                      <a:endParaRPr lang="it-IT" sz="1600" b="1" i="0" u="none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8153459"/>
                  </a:ext>
                </a:extLst>
              </a:tr>
              <a:tr h="3929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Commercio ingrosso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13A67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3.690 </a:t>
                      </a:r>
                      <a:r>
                        <a:rPr kumimoji="0" lang="it-IT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13A67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(30%)</a:t>
                      </a:r>
                      <a:endParaRPr lang="it-IT" sz="1600" b="1" i="1" u="none" dirty="0">
                        <a:solidFill>
                          <a:srgbClr val="213A67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it-IT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105 </a:t>
                      </a:r>
                      <a:r>
                        <a:rPr kumimoji="0" lang="it-IT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(53%)</a:t>
                      </a:r>
                      <a:endParaRPr lang="it-IT" sz="1600" b="1" i="1" u="none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6926821"/>
                  </a:ext>
                </a:extLst>
              </a:tr>
              <a:tr h="3929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i="1" u="none" strike="noStrike" dirty="0">
                          <a:effectLst/>
                          <a:latin typeface="Century Gothic" panose="020B0502020202020204" pitchFamily="34" charset="0"/>
                        </a:rPr>
                        <a:t>Commercio dettaglio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i="1" u="none" strike="noStrike" kern="1200" dirty="0">
                          <a:solidFill>
                            <a:srgbClr val="213A6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14.470 </a:t>
                      </a:r>
                      <a:r>
                        <a:rPr lang="it-IT" sz="2000" b="1" i="1" u="none" strike="noStrike" kern="1200" dirty="0">
                          <a:solidFill>
                            <a:srgbClr val="213A67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(70%)</a:t>
                      </a:r>
                      <a:endParaRPr lang="it-IT" sz="1600" b="1" i="1" u="none" dirty="0">
                        <a:solidFill>
                          <a:srgbClr val="213A67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it-IT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92 </a:t>
                      </a:r>
                      <a:r>
                        <a:rPr kumimoji="0" lang="it-IT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(47%)</a:t>
                      </a:r>
                      <a:endParaRPr lang="it-IT" sz="1600" b="1" i="1" u="none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0687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845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3C14F1-C9F6-2F09-3CC6-09B0E73211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olo 1">
            <a:extLst>
              <a:ext uri="{FF2B5EF4-FFF2-40B4-BE49-F238E27FC236}">
                <a16:creationId xmlns:a16="http://schemas.microsoft.com/office/drawing/2014/main" id="{E41BEAFD-8EE1-9365-73F8-23A72CD7F0E2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776563" cy="1425102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Andamento dei ricavi «ANDAMENTO SU CINQUE ANNI» |</a:t>
            </a:r>
            <a:r>
              <a:rPr lang="it-IT" sz="2200" b="1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 </a:t>
            </a:r>
            <a:r>
              <a:rPr kumimoji="0" lang="it-IT" sz="2200" b="1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Nel dettaglio i grossisti hanno visto crescere i ricavi provenienti da imprese di costruzioni e imprese manifatturiere, rispetto alle microimprese artigiane che comunque rappresentano il segmento principale in termini di ricavi. </a:t>
            </a:r>
          </a:p>
        </p:txBody>
      </p:sp>
      <p:sp>
        <p:nvSpPr>
          <p:cNvPr id="3" name="CasellaDiTesto 9">
            <a:extLst>
              <a:ext uri="{FF2B5EF4-FFF2-40B4-BE49-F238E27FC236}">
                <a16:creationId xmlns:a16="http://schemas.microsoft.com/office/drawing/2014/main" id="{D01F5861-ABD9-82B2-189D-E21358BD4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59" y="1757803"/>
            <a:ext cx="117020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it-IT" sz="1800" b="0" dirty="0">
                <a:latin typeface="Century Gothic" panose="020B0502020202020204" pitchFamily="34" charset="0"/>
              </a:rPr>
              <a:t>Rispetto 5 anni fa, quali sono i settori della domanda che sono cresciuti, rimasti invariati o ridotti?</a:t>
            </a:r>
            <a:endParaRPr lang="it-IT" altLang="ja-JP" sz="1800" b="0" dirty="0">
              <a:latin typeface="Century Gothic" panose="020B0502020202020204" pitchFamily="34" charset="0"/>
            </a:endParaRPr>
          </a:p>
        </p:txBody>
      </p:sp>
      <p:sp>
        <p:nvSpPr>
          <p:cNvPr id="4" name="Rettangolo 93">
            <a:extLst>
              <a:ext uri="{FF2B5EF4-FFF2-40B4-BE49-F238E27FC236}">
                <a16:creationId xmlns:a16="http://schemas.microsoft.com/office/drawing/2014/main" id="{5D9CD922-F971-D2A0-9297-DC26CD263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6327731"/>
            <a:ext cx="11776563" cy="24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72000" tIns="46800" rIns="72000" bIns="468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Base campione: </a:t>
            </a:r>
            <a:r>
              <a:rPr lang="it-IT" sz="1000" dirty="0">
                <a:solidFill>
                  <a:srgbClr val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Solo Grossisti.</a:t>
            </a:r>
            <a:endParaRPr kumimoji="0" lang="it-IT" sz="1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D2C143F-2D64-CC81-CFFB-7FB34E1E9868}"/>
              </a:ext>
            </a:extLst>
          </p:cNvPr>
          <p:cNvSpPr txBox="1"/>
          <p:nvPr/>
        </p:nvSpPr>
        <p:spPr>
          <a:xfrm>
            <a:off x="4248612" y="2303829"/>
            <a:ext cx="2359077" cy="38472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dirty="0">
                <a:latin typeface="Century Gothic" panose="020B0502020202020204" pitchFamily="34" charset="0"/>
              </a:rPr>
              <a:t>EVOLUZIONE DEL SETTORE DELLA DOMANDA</a:t>
            </a:r>
          </a:p>
          <a:p>
            <a:endParaRPr lang="it-IT" sz="1400" dirty="0">
              <a:latin typeface="Century Gothic" panose="020B0502020202020204" pitchFamily="34" charset="0"/>
            </a:endParaRPr>
          </a:p>
          <a:p>
            <a:r>
              <a:rPr lang="it-IT" sz="1400" dirty="0">
                <a:latin typeface="Century Gothic" panose="020B0502020202020204" pitchFamily="34" charset="0"/>
              </a:rPr>
              <a:t>Per determinare la crescita o la contrazione dei segmenti specifici della domanda viene utilizzato un </a:t>
            </a:r>
            <a:r>
              <a:rPr lang="it-IT" sz="1400" b="1" u="sng" dirty="0">
                <a:latin typeface="Century Gothic" panose="020B0502020202020204" pitchFamily="34" charset="0"/>
              </a:rPr>
              <a:t>INDICATORE</a:t>
            </a:r>
            <a:r>
              <a:rPr lang="it-IT" sz="1400" dirty="0">
                <a:latin typeface="Century Gothic" panose="020B0502020202020204" pitchFamily="34" charset="0"/>
              </a:rPr>
              <a:t> </a:t>
            </a:r>
            <a:r>
              <a:rPr lang="it-IT" sz="1200" i="1" dirty="0">
                <a:latin typeface="Century Gothic" panose="020B0502020202020204" pitchFamily="34" charset="0"/>
              </a:rPr>
              <a:t>(pari alla somma di coloro che dichiarano in crescita un segmento della domanda e la metà di coloro che reputano tale segmento invariato).</a:t>
            </a:r>
          </a:p>
          <a:p>
            <a:endParaRPr lang="it-IT" sz="1200" i="1" dirty="0">
              <a:latin typeface="Century Gothic" panose="020B0502020202020204" pitchFamily="34" charset="0"/>
            </a:endParaRPr>
          </a:p>
          <a:p>
            <a:r>
              <a:rPr lang="it-IT" sz="1200" u="sng" dirty="0">
                <a:latin typeface="Century Gothic" panose="020B0502020202020204" pitchFamily="34" charset="0"/>
              </a:rPr>
              <a:t>Un indicatore superiore a 50 distingue tipicamente un segmento in crescita da uno in contrazione.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2C75210-1CB2-CE91-F308-E579427781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359" y="2796456"/>
            <a:ext cx="4506900" cy="280811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BB0857F1-E64B-335A-7BC1-966F751F0F20}"/>
              </a:ext>
            </a:extLst>
          </p:cNvPr>
          <p:cNvSpPr txBox="1"/>
          <p:nvPr/>
        </p:nvSpPr>
        <p:spPr>
          <a:xfrm>
            <a:off x="335359" y="2303829"/>
            <a:ext cx="2741168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dirty="0">
                <a:latin typeface="Century Gothic" panose="020B0502020202020204" pitchFamily="34" charset="0"/>
              </a:rPr>
              <a:t>PER MEMORIA…</a:t>
            </a:r>
          </a:p>
        </p:txBody>
      </p:sp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E334AFB1-3614-27E0-8E66-BE7792C11195}"/>
              </a:ext>
            </a:extLst>
          </p:cNvPr>
          <p:cNvGraphicFramePr>
            <a:graphicFrameLocks noGrp="1"/>
          </p:cNvGraphicFramePr>
          <p:nvPr/>
        </p:nvGraphicFramePr>
        <p:xfrm>
          <a:off x="6721311" y="2303828"/>
          <a:ext cx="5316070" cy="39376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52534">
                  <a:extLst>
                    <a:ext uri="{9D8B030D-6E8A-4147-A177-3AD203B41FA5}">
                      <a16:colId xmlns:a16="http://schemas.microsoft.com/office/drawing/2014/main" val="892964445"/>
                    </a:ext>
                  </a:extLst>
                </a:gridCol>
                <a:gridCol w="965884">
                  <a:extLst>
                    <a:ext uri="{9D8B030D-6E8A-4147-A177-3AD203B41FA5}">
                      <a16:colId xmlns:a16="http://schemas.microsoft.com/office/drawing/2014/main" val="1327368728"/>
                    </a:ext>
                  </a:extLst>
                </a:gridCol>
                <a:gridCol w="965884">
                  <a:extLst>
                    <a:ext uri="{9D8B030D-6E8A-4147-A177-3AD203B41FA5}">
                      <a16:colId xmlns:a16="http://schemas.microsoft.com/office/drawing/2014/main" val="617744974"/>
                    </a:ext>
                  </a:extLst>
                </a:gridCol>
                <a:gridCol w="965884">
                  <a:extLst>
                    <a:ext uri="{9D8B030D-6E8A-4147-A177-3AD203B41FA5}">
                      <a16:colId xmlns:a16="http://schemas.microsoft.com/office/drawing/2014/main" val="2667929754"/>
                    </a:ext>
                  </a:extLst>
                </a:gridCol>
                <a:gridCol w="965884">
                  <a:extLst>
                    <a:ext uri="{9D8B030D-6E8A-4147-A177-3AD203B41FA5}">
                      <a16:colId xmlns:a16="http://schemas.microsoft.com/office/drawing/2014/main" val="2204535887"/>
                    </a:ext>
                  </a:extLst>
                </a:gridCol>
              </a:tblGrid>
              <a:tr h="549601">
                <a:tc>
                  <a:txBody>
                    <a:bodyPr/>
                    <a:lstStyle/>
                    <a:p>
                      <a:pPr algn="ctr"/>
                      <a:r>
                        <a:rPr lang="it-IT" b="1" i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Segmento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Indicatore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Cresciuti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Invariati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Diminuiti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543712"/>
                  </a:ext>
                </a:extLst>
              </a:tr>
              <a:tr h="549601">
                <a:tc>
                  <a:txBody>
                    <a:bodyPr/>
                    <a:lstStyle/>
                    <a:p>
                      <a:pPr algn="r"/>
                      <a:r>
                        <a:rPr lang="it-IT" sz="1200" dirty="0">
                          <a:latin typeface="Century Gothic" panose="020B0502020202020204" pitchFamily="34" charset="0"/>
                        </a:rPr>
                        <a:t>Artigiani, posatori, applicatori, ecc.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>
                          <a:latin typeface="Century Gothic" panose="020B0502020202020204" pitchFamily="34" charset="0"/>
                        </a:rPr>
                        <a:t>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19,7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latin typeface="Century Gothic" panose="020B0502020202020204" pitchFamily="34" charset="0"/>
                        </a:rPr>
                        <a:t>58,4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rgbClr val="C00000"/>
                          </a:solidFill>
                          <a:latin typeface="Century Gothic" panose="020B0502020202020204" pitchFamily="34" charset="0"/>
                        </a:rPr>
                        <a:t>21,9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555377"/>
                  </a:ext>
                </a:extLst>
              </a:tr>
              <a:tr h="549601">
                <a:tc>
                  <a:txBody>
                    <a:bodyPr/>
                    <a:lstStyle/>
                    <a:p>
                      <a:pPr algn="r"/>
                      <a:r>
                        <a:rPr lang="it-IT" sz="1200" dirty="0">
                          <a:latin typeface="Century Gothic" panose="020B0502020202020204" pitchFamily="34" charset="0"/>
                        </a:rPr>
                        <a:t>Imprese di costruzioni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>
                          <a:latin typeface="Century Gothic" panose="020B0502020202020204" pitchFamily="34" charset="0"/>
                        </a:rPr>
                        <a:t>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34,3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latin typeface="Century Gothic" panose="020B0502020202020204" pitchFamily="34" charset="0"/>
                        </a:rPr>
                        <a:t>46,1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rgbClr val="C00000"/>
                          </a:solidFill>
                          <a:latin typeface="Century Gothic" panose="020B0502020202020204" pitchFamily="34" charset="0"/>
                        </a:rPr>
                        <a:t>19,6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628544"/>
                  </a:ext>
                </a:extLst>
              </a:tr>
              <a:tr h="549601">
                <a:tc>
                  <a:txBody>
                    <a:bodyPr/>
                    <a:lstStyle/>
                    <a:p>
                      <a:pPr algn="r"/>
                      <a:r>
                        <a:rPr lang="it-IT" sz="1200" dirty="0">
                          <a:latin typeface="Century Gothic" panose="020B0502020202020204" pitchFamily="34" charset="0"/>
                        </a:rPr>
                        <a:t>Imprese manifatturiere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>
                          <a:latin typeface="Century Gothic" panose="020B0502020202020204" pitchFamily="34" charset="0"/>
                        </a:rPr>
                        <a:t>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25,8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latin typeface="Century Gothic" panose="020B0502020202020204" pitchFamily="34" charset="0"/>
                        </a:rPr>
                        <a:t>65,7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rgbClr val="C00000"/>
                          </a:solidFill>
                          <a:latin typeface="Century Gothic" panose="020B0502020202020204" pitchFamily="34" charset="0"/>
                        </a:rPr>
                        <a:t>8,5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154715"/>
                  </a:ext>
                </a:extLst>
              </a:tr>
              <a:tr h="549601">
                <a:tc>
                  <a:txBody>
                    <a:bodyPr/>
                    <a:lstStyle/>
                    <a:p>
                      <a:pPr algn="r"/>
                      <a:r>
                        <a:rPr lang="it-IT" sz="1200" dirty="0">
                          <a:latin typeface="Century Gothic" panose="020B0502020202020204" pitchFamily="34" charset="0"/>
                        </a:rPr>
                        <a:t>Altre ferramenta, rivendite edilizia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>
                          <a:latin typeface="Century Gothic" panose="020B0502020202020204" pitchFamily="34" charset="0"/>
                        </a:rPr>
                        <a:t>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14,0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latin typeface="Century Gothic" panose="020B0502020202020204" pitchFamily="34" charset="0"/>
                        </a:rPr>
                        <a:t>62,9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rgbClr val="C00000"/>
                          </a:solidFill>
                          <a:latin typeface="Century Gothic" panose="020B0502020202020204" pitchFamily="34" charset="0"/>
                        </a:rPr>
                        <a:t>23,1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488178"/>
                  </a:ext>
                </a:extLst>
              </a:tr>
              <a:tr h="549601">
                <a:tc>
                  <a:txBody>
                    <a:bodyPr/>
                    <a:lstStyle/>
                    <a:p>
                      <a:pPr algn="r"/>
                      <a:r>
                        <a:rPr lang="it-IT" sz="1200" dirty="0">
                          <a:latin typeface="Century Gothic" panose="020B0502020202020204" pitchFamily="34" charset="0"/>
                        </a:rPr>
                        <a:t>Consumatori finali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>
                          <a:latin typeface="Century Gothic" panose="020B0502020202020204" pitchFamily="34" charset="0"/>
                        </a:rPr>
                        <a:t>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29,8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latin typeface="Century Gothic" panose="020B0502020202020204" pitchFamily="34" charset="0"/>
                        </a:rPr>
                        <a:t>66,3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rgbClr val="C00000"/>
                          </a:solidFill>
                          <a:latin typeface="Century Gothic" panose="020B0502020202020204" pitchFamily="34" charset="0"/>
                        </a:rPr>
                        <a:t>3,9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812950"/>
                  </a:ext>
                </a:extLst>
              </a:tr>
              <a:tr h="549601">
                <a:tc>
                  <a:txBody>
                    <a:bodyPr/>
                    <a:lstStyle/>
                    <a:p>
                      <a:pPr algn="r"/>
                      <a:r>
                        <a:rPr lang="it-IT" sz="1200" dirty="0">
                          <a:latin typeface="Century Gothic" panose="020B0502020202020204" pitchFamily="34" charset="0"/>
                        </a:rPr>
                        <a:t>Altro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>
                          <a:latin typeface="Century Gothic" panose="020B0502020202020204" pitchFamily="34" charset="0"/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3,9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latin typeface="Century Gothic" panose="020B0502020202020204" pitchFamily="34" charset="0"/>
                        </a:rPr>
                        <a:t>86,0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i="1" dirty="0">
                          <a:solidFill>
                            <a:srgbClr val="C00000"/>
                          </a:solidFill>
                          <a:latin typeface="Century Gothic" panose="020B0502020202020204" pitchFamily="34" charset="0"/>
                        </a:rPr>
                        <a:t>10,1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937007"/>
                  </a:ext>
                </a:extLst>
              </a:tr>
            </a:tbl>
          </a:graphicData>
        </a:graphic>
      </p:graphicFrame>
      <p:sp>
        <p:nvSpPr>
          <p:cNvPr id="11" name="Triangolo isoscele 10">
            <a:extLst>
              <a:ext uri="{FF2B5EF4-FFF2-40B4-BE49-F238E27FC236}">
                <a16:creationId xmlns:a16="http://schemas.microsoft.com/office/drawing/2014/main" id="{0BFC5521-08F6-0633-466B-017BFA74EAE7}"/>
              </a:ext>
            </a:extLst>
          </p:cNvPr>
          <p:cNvSpPr/>
          <p:nvPr/>
        </p:nvSpPr>
        <p:spPr>
          <a:xfrm rot="10800000">
            <a:off x="8333295" y="3054285"/>
            <a:ext cx="339365" cy="245096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Triangolo isoscele 11">
            <a:extLst>
              <a:ext uri="{FF2B5EF4-FFF2-40B4-BE49-F238E27FC236}">
                <a16:creationId xmlns:a16="http://schemas.microsoft.com/office/drawing/2014/main" id="{1BD3CBDD-4335-7CDE-61CB-F7B7537FCC9B}"/>
              </a:ext>
            </a:extLst>
          </p:cNvPr>
          <p:cNvSpPr/>
          <p:nvPr/>
        </p:nvSpPr>
        <p:spPr>
          <a:xfrm rot="10800000">
            <a:off x="8333295" y="4736131"/>
            <a:ext cx="339365" cy="245096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3" name="Triangolo isoscele 12">
            <a:extLst>
              <a:ext uri="{FF2B5EF4-FFF2-40B4-BE49-F238E27FC236}">
                <a16:creationId xmlns:a16="http://schemas.microsoft.com/office/drawing/2014/main" id="{BE339D77-2D96-E113-4E6B-9095C3D6FBDA}"/>
              </a:ext>
            </a:extLst>
          </p:cNvPr>
          <p:cNvSpPr/>
          <p:nvPr/>
        </p:nvSpPr>
        <p:spPr>
          <a:xfrm rot="10800000">
            <a:off x="8333295" y="5852886"/>
            <a:ext cx="339365" cy="245096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Triangolo isoscele 13">
            <a:extLst>
              <a:ext uri="{FF2B5EF4-FFF2-40B4-BE49-F238E27FC236}">
                <a16:creationId xmlns:a16="http://schemas.microsoft.com/office/drawing/2014/main" id="{472A9595-9B53-BF98-E3B9-141B29BA25AB}"/>
              </a:ext>
            </a:extLst>
          </p:cNvPr>
          <p:cNvSpPr/>
          <p:nvPr/>
        </p:nvSpPr>
        <p:spPr>
          <a:xfrm>
            <a:off x="8333295" y="3619377"/>
            <a:ext cx="339365" cy="245096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5" name="Triangolo isoscele 14">
            <a:extLst>
              <a:ext uri="{FF2B5EF4-FFF2-40B4-BE49-F238E27FC236}">
                <a16:creationId xmlns:a16="http://schemas.microsoft.com/office/drawing/2014/main" id="{030AAC70-2AD7-34E6-1AED-2B8AC30A9EB3}"/>
              </a:ext>
            </a:extLst>
          </p:cNvPr>
          <p:cNvSpPr/>
          <p:nvPr/>
        </p:nvSpPr>
        <p:spPr>
          <a:xfrm>
            <a:off x="8333295" y="4185328"/>
            <a:ext cx="339365" cy="245096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6" name="Triangolo isoscele 15">
            <a:extLst>
              <a:ext uri="{FF2B5EF4-FFF2-40B4-BE49-F238E27FC236}">
                <a16:creationId xmlns:a16="http://schemas.microsoft.com/office/drawing/2014/main" id="{751D40F0-B55D-70C0-99C4-2E61DC2735FB}"/>
              </a:ext>
            </a:extLst>
          </p:cNvPr>
          <p:cNvSpPr/>
          <p:nvPr/>
        </p:nvSpPr>
        <p:spPr>
          <a:xfrm>
            <a:off x="8333295" y="5284087"/>
            <a:ext cx="339365" cy="245096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798F372-E1C8-67E1-59AD-98214B91F829}"/>
              </a:ext>
            </a:extLst>
          </p:cNvPr>
          <p:cNvSpPr txBox="1"/>
          <p:nvPr/>
        </p:nvSpPr>
        <p:spPr>
          <a:xfrm>
            <a:off x="-7542" y="-50737"/>
            <a:ext cx="12199541" cy="307777"/>
          </a:xfrm>
          <a:prstGeom prst="rect">
            <a:avLst/>
          </a:prstGeom>
          <a:solidFill>
            <a:srgbClr val="A6A6A6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it-IT" sz="1400" b="1" dirty="0">
                <a:latin typeface="Century Gothic" panose="020B0502020202020204" pitchFamily="34" charset="0"/>
              </a:rPr>
              <a:t>--ITALIA GROSSISTI--</a:t>
            </a:r>
          </a:p>
        </p:txBody>
      </p:sp>
    </p:spTree>
    <p:extLst>
      <p:ext uri="{BB962C8B-B14F-4D97-AF65-F5344CB8AC3E}">
        <p14:creationId xmlns:p14="http://schemas.microsoft.com/office/powerpoint/2010/main" val="29222566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D49B92DABCF4241B16D8B2A14400721" ma:contentTypeVersion="" ma:contentTypeDescription="Creare un nuovo documento." ma:contentTypeScope="" ma:versionID="b194a3e776d45d73afeaa23a47385d39">
  <xsd:schema xmlns:xsd="http://www.w3.org/2001/XMLSchema" xmlns:xs="http://www.w3.org/2001/XMLSchema" xmlns:p="http://schemas.microsoft.com/office/2006/metadata/properties" xmlns:ns2="6c7511b2-4ca5-4221-a907-5ea2c055945b" targetNamespace="http://schemas.microsoft.com/office/2006/metadata/properties" ma:root="true" ma:fieldsID="2e04ea1de4ef80ffdf4d0197e68f00d5" ns2:_="">
    <xsd:import namespace="6c7511b2-4ca5-4221-a907-5ea2c05594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7511b2-4ca5-4221-a907-5ea2c05594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96FF17-59B5-49B6-AFEC-305355613476}">
  <ds:schemaRefs>
    <ds:schemaRef ds:uri="6c7511b2-4ca5-4221-a907-5ea2c055945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66D80B4-F01A-4C73-A7A6-6EF292ADDF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E9787A-0906-4AD8-8CF6-166B79AD68BD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6c7511b2-4ca5-4221-a907-5ea2c055945b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3572</Words>
  <Application>Microsoft Office PowerPoint</Application>
  <PresentationFormat>Widescreen</PresentationFormat>
  <Paragraphs>502</Paragraphs>
  <Slides>26</Slides>
  <Notes>25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2" baseType="lpstr">
      <vt:lpstr>MS PGothic</vt:lpstr>
      <vt:lpstr>Arial</vt:lpstr>
      <vt:lpstr>Calibri</vt:lpstr>
      <vt:lpstr>Calibri Light</vt:lpstr>
      <vt:lpstr>Century Gothic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Valerio Adolini</dc:creator>
  <cp:lastModifiedBy>Stefano Ascani</cp:lastModifiedBy>
  <cp:revision>4</cp:revision>
  <dcterms:created xsi:type="dcterms:W3CDTF">2023-01-19T13:36:44Z</dcterms:created>
  <dcterms:modified xsi:type="dcterms:W3CDTF">2025-04-29T12:44:51Z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0x010100AD49B92DABCF4241B16D8B2A14400721</vt:lpwstr>
  </property>
  <property fmtid="{D5CDD505-2E9C-101B-9397-08002B2CF9AE}" pid="3" name="MediaServiceImageTags">
    <vt:lpwstr/>
  </property>
</Properties>
</file>